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8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88" r:id="rId12"/>
    <p:sldId id="289" r:id="rId13"/>
    <p:sldId id="292" r:id="rId14"/>
    <p:sldId id="298" r:id="rId15"/>
    <p:sldId id="293" r:id="rId16"/>
    <p:sldId id="294" r:id="rId17"/>
    <p:sldId id="295" r:id="rId18"/>
    <p:sldId id="296" r:id="rId19"/>
    <p:sldId id="297" r:id="rId20"/>
    <p:sldId id="300" r:id="rId21"/>
    <p:sldId id="299" r:id="rId22"/>
    <p:sldId id="301" r:id="rId23"/>
    <p:sldId id="321" r:id="rId24"/>
    <p:sldId id="323" r:id="rId25"/>
    <p:sldId id="324" r:id="rId26"/>
    <p:sldId id="325" r:id="rId27"/>
    <p:sldId id="264" r:id="rId28"/>
    <p:sldId id="286" r:id="rId29"/>
    <p:sldId id="290" r:id="rId30"/>
    <p:sldId id="315" r:id="rId31"/>
    <p:sldId id="302" r:id="rId32"/>
    <p:sldId id="314" r:id="rId33"/>
    <p:sldId id="303" r:id="rId34"/>
    <p:sldId id="304" r:id="rId35"/>
    <p:sldId id="308" r:id="rId36"/>
    <p:sldId id="305" r:id="rId37"/>
    <p:sldId id="307" r:id="rId38"/>
    <p:sldId id="309" r:id="rId39"/>
    <p:sldId id="310" r:id="rId40"/>
    <p:sldId id="312" r:id="rId41"/>
    <p:sldId id="313" r:id="rId42"/>
    <p:sldId id="318" r:id="rId43"/>
    <p:sldId id="327" r:id="rId44"/>
    <p:sldId id="319" r:id="rId45"/>
  </p:sldIdLst>
  <p:sldSz cx="9144000" cy="5143500" type="screen16x9"/>
  <p:notesSz cx="6858000" cy="9144000"/>
  <p:embeddedFontLst>
    <p:embeddedFont>
      <p:font typeface="Arvo" panose="020B0604020202020204" charset="0"/>
      <p:regular r:id="rId47"/>
      <p:bold r:id="rId48"/>
      <p:italic r:id="rId49"/>
      <p:boldItalic r:id="rId50"/>
    </p:embeddedFont>
    <p:embeddedFont>
      <p:font typeface="Merriweather" panose="020B0604020202020204" charset="0"/>
      <p:regular r:id="rId51"/>
      <p:bold r:id="rId52"/>
      <p:italic r:id="rId53"/>
      <p:boldItalic r:id="rId54"/>
    </p:embeddedFont>
    <p:embeddedFont>
      <p:font typeface="Amatic SC" panose="020B0604020202020204" charset="-79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S CABREJOS" initials="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  <a:srgbClr val="61D6FF"/>
    <a:srgbClr val="003DB8"/>
    <a:srgbClr val="139ADD"/>
    <a:srgbClr val="56C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6782C70-14B2-476B-9DF9-2BA9EBBD30D0}">
  <a:tblStyle styleId="{96782C70-14B2-476B-9DF9-2BA9EBBD30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4C083-A3B3-43B8-9787-376B8A705F8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FC7FA281-21AA-4F52-93A9-454351683490}">
      <dgm:prSet phldrT="[Texto]" custT="1"/>
      <dgm:spPr>
        <a:solidFill>
          <a:srgbClr val="139ADD"/>
        </a:solidFill>
      </dgm:spPr>
      <dgm:t>
        <a:bodyPr/>
        <a:lstStyle/>
        <a:p>
          <a:r>
            <a:rPr lang="es-PE" sz="1800" dirty="0" smtClean="0">
              <a:solidFill>
                <a:schemeClr val="bg1">
                  <a:lumMod val="95000"/>
                </a:schemeClr>
              </a:solidFill>
              <a:latin typeface="Merriweather" charset="0"/>
              <a:cs typeface="Varela Round" charset="-79"/>
            </a:rPr>
            <a:t>Ingresar a: </a:t>
          </a:r>
          <a:r>
            <a:rPr lang="es-PE" sz="1800" b="1" dirty="0" smtClean="0">
              <a:solidFill>
                <a:schemeClr val="bg1">
                  <a:lumMod val="95000"/>
                </a:schemeClr>
              </a:solidFill>
              <a:latin typeface="Merriweather" charset="0"/>
              <a:cs typeface="Varela Round" charset="-79"/>
            </a:rPr>
            <a:t>www.socrative.com</a:t>
          </a:r>
          <a:endParaRPr lang="es-PE" sz="1800" b="1" dirty="0">
            <a:solidFill>
              <a:schemeClr val="bg1">
                <a:lumMod val="95000"/>
              </a:schemeClr>
            </a:solidFill>
            <a:latin typeface="Merriweather" charset="0"/>
            <a:cs typeface="Varela Round" charset="-79"/>
          </a:endParaRPr>
        </a:p>
      </dgm:t>
    </dgm:pt>
    <dgm:pt modelId="{A73DE795-7FF4-4EF3-ACE7-652914F51D45}" type="parTrans" cxnId="{E4EB903E-93C1-4D56-9438-0EED81DF995A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AD86FC27-799C-44DF-99B5-83B4192BABD2}" type="sibTrans" cxnId="{E4EB903E-93C1-4D56-9438-0EED81DF995A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AA0719BD-9F19-48F3-B3C8-6F06E79A1A78}">
      <dgm:prSet phldrT="[Texto]" custT="1"/>
      <dgm:spPr>
        <a:solidFill>
          <a:srgbClr val="61D6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E" sz="1800" dirty="0" smtClean="0">
              <a:latin typeface="Merriweather" charset="0"/>
              <a:cs typeface="Varela Round" charset="-79"/>
            </a:rPr>
            <a:t>Introducir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PE" sz="1800" b="1" i="0" dirty="0" smtClean="0">
              <a:latin typeface="Merriweather" charset="0"/>
              <a:cs typeface="Varela Round" charset="-79"/>
            </a:rPr>
            <a:t>Usuario y contraseña</a:t>
          </a:r>
          <a:endParaRPr lang="es-PE" sz="1800" b="1" i="0" dirty="0">
            <a:latin typeface="Merriweather" charset="0"/>
            <a:cs typeface="Varela Round" charset="-79"/>
          </a:endParaRPr>
        </a:p>
      </dgm:t>
    </dgm:pt>
    <dgm:pt modelId="{72359293-D8B0-4542-919D-5E1AEA923625}" type="parTrans" cxnId="{190101E1-B5CC-40C8-88D0-DC7896161C9E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5D9BD2D7-7535-486B-8694-42F219E6767E}" type="sibTrans" cxnId="{190101E1-B5CC-40C8-88D0-DC7896161C9E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01A7837E-4E2E-49FC-95C6-D2D40FB84907}" type="pres">
      <dgm:prSet presAssocID="{3DB4C083-A3B3-43B8-9787-376B8A705F8E}" presName="Name0" presStyleCnt="0">
        <dgm:presLayoutVars>
          <dgm:dir/>
          <dgm:animLvl val="lvl"/>
          <dgm:resizeHandles val="exact"/>
        </dgm:presLayoutVars>
      </dgm:prSet>
      <dgm:spPr/>
    </dgm:pt>
    <dgm:pt modelId="{7615ADA5-3FCF-4DE9-86E5-663B8A364CEE}" type="pres">
      <dgm:prSet presAssocID="{FC7FA281-21AA-4F52-93A9-45435168349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77C964-3544-4D82-A765-B2B3AD8113C1}" type="pres">
      <dgm:prSet presAssocID="{AD86FC27-799C-44DF-99B5-83B4192BABD2}" presName="parTxOnlySpace" presStyleCnt="0"/>
      <dgm:spPr/>
    </dgm:pt>
    <dgm:pt modelId="{9E775B1A-F5F5-44FB-ABD4-B3C75C8107FC}" type="pres">
      <dgm:prSet presAssocID="{AA0719BD-9F19-48F3-B3C8-6F06E79A1A7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1878F58-7205-4907-97A9-3247F5CBC2E1}" type="presOf" srcId="{AA0719BD-9F19-48F3-B3C8-6F06E79A1A78}" destId="{9E775B1A-F5F5-44FB-ABD4-B3C75C8107FC}" srcOrd="0" destOrd="0" presId="urn:microsoft.com/office/officeart/2005/8/layout/chevron1"/>
    <dgm:cxn modelId="{B450F9E3-E02F-402E-A15F-BE4F5B8ED25C}" type="presOf" srcId="{FC7FA281-21AA-4F52-93A9-454351683490}" destId="{7615ADA5-3FCF-4DE9-86E5-663B8A364CEE}" srcOrd="0" destOrd="0" presId="urn:microsoft.com/office/officeart/2005/8/layout/chevron1"/>
    <dgm:cxn modelId="{2C1E4498-02DA-4B79-B3DC-CD3E0CCB7A72}" type="presOf" srcId="{3DB4C083-A3B3-43B8-9787-376B8A705F8E}" destId="{01A7837E-4E2E-49FC-95C6-D2D40FB84907}" srcOrd="0" destOrd="0" presId="urn:microsoft.com/office/officeart/2005/8/layout/chevron1"/>
    <dgm:cxn modelId="{190101E1-B5CC-40C8-88D0-DC7896161C9E}" srcId="{3DB4C083-A3B3-43B8-9787-376B8A705F8E}" destId="{AA0719BD-9F19-48F3-B3C8-6F06E79A1A78}" srcOrd="1" destOrd="0" parTransId="{72359293-D8B0-4542-919D-5E1AEA923625}" sibTransId="{5D9BD2D7-7535-486B-8694-42F219E6767E}"/>
    <dgm:cxn modelId="{E4EB903E-93C1-4D56-9438-0EED81DF995A}" srcId="{3DB4C083-A3B3-43B8-9787-376B8A705F8E}" destId="{FC7FA281-21AA-4F52-93A9-454351683490}" srcOrd="0" destOrd="0" parTransId="{A73DE795-7FF4-4EF3-ACE7-652914F51D45}" sibTransId="{AD86FC27-799C-44DF-99B5-83B4192BABD2}"/>
    <dgm:cxn modelId="{52E3B9F7-73AB-4CF7-BC02-7DDC91E6D278}" type="presParOf" srcId="{01A7837E-4E2E-49FC-95C6-D2D40FB84907}" destId="{7615ADA5-3FCF-4DE9-86E5-663B8A364CEE}" srcOrd="0" destOrd="0" presId="urn:microsoft.com/office/officeart/2005/8/layout/chevron1"/>
    <dgm:cxn modelId="{D11D4F8A-2984-4A81-9F84-774A768020CE}" type="presParOf" srcId="{01A7837E-4E2E-49FC-95C6-D2D40FB84907}" destId="{0677C964-3544-4D82-A765-B2B3AD8113C1}" srcOrd="1" destOrd="0" presId="urn:microsoft.com/office/officeart/2005/8/layout/chevron1"/>
    <dgm:cxn modelId="{8CDE671C-2748-43FF-99AD-E288C3E03AE9}" type="presParOf" srcId="{01A7837E-4E2E-49FC-95C6-D2D40FB84907}" destId="{9E775B1A-F5F5-44FB-ABD4-B3C75C8107F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4C083-A3B3-43B8-9787-376B8A705F8E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FC7FA281-21AA-4F52-93A9-454351683490}">
      <dgm:prSet phldrT="[Texto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s-PE" sz="1800" smtClean="0">
              <a:latin typeface="Merriweather" charset="0"/>
              <a:cs typeface="Varela Round" charset="-79"/>
            </a:rPr>
            <a:t>Ingresar a: </a:t>
          </a:r>
          <a:r>
            <a:rPr lang="es-PE" sz="1800" b="1" smtClean="0">
              <a:latin typeface="Merriweather" charset="0"/>
              <a:cs typeface="Varela Round" charset="-79"/>
            </a:rPr>
            <a:t>www.socrative.com</a:t>
          </a:r>
          <a:endParaRPr lang="es-PE" sz="1800" b="1" dirty="0">
            <a:latin typeface="Merriweather" charset="0"/>
            <a:cs typeface="Varela Round" charset="-79"/>
          </a:endParaRPr>
        </a:p>
      </dgm:t>
    </dgm:pt>
    <dgm:pt modelId="{A73DE795-7FF4-4EF3-ACE7-652914F51D45}" type="parTrans" cxnId="{E4EB903E-93C1-4D56-9438-0EED81DF995A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AD86FC27-799C-44DF-99B5-83B4192BABD2}" type="sibTrans" cxnId="{E4EB903E-93C1-4D56-9438-0EED81DF995A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AA0719BD-9F19-48F3-B3C8-6F06E79A1A78}">
      <dgm:prSet phldrT="[Texto]" custT="1"/>
      <dgm:spPr>
        <a:gradFill flip="none" rotWithShape="0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PE" sz="1800" dirty="0" smtClean="0">
              <a:latin typeface="Merriweather" charset="0"/>
              <a:cs typeface="Varela Round" charset="-79"/>
            </a:rPr>
            <a:t>Introducir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PE" sz="1800" b="1" i="0" dirty="0" smtClean="0">
              <a:latin typeface="Merriweather" charset="0"/>
              <a:cs typeface="Varela Round" charset="-79"/>
            </a:rPr>
            <a:t>Usuario y contraseña</a:t>
          </a:r>
          <a:endParaRPr lang="es-PE" sz="1800" b="1" i="0" dirty="0">
            <a:latin typeface="Merriweather" charset="0"/>
            <a:cs typeface="Varela Round" charset="-79"/>
          </a:endParaRPr>
        </a:p>
      </dgm:t>
    </dgm:pt>
    <dgm:pt modelId="{72359293-D8B0-4542-919D-5E1AEA923625}" type="parTrans" cxnId="{190101E1-B5CC-40C8-88D0-DC7896161C9E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5D9BD2D7-7535-486B-8694-42F219E6767E}" type="sibTrans" cxnId="{190101E1-B5CC-40C8-88D0-DC7896161C9E}">
      <dgm:prSet/>
      <dgm:spPr/>
      <dgm:t>
        <a:bodyPr/>
        <a:lstStyle/>
        <a:p>
          <a:endParaRPr lang="es-PE" sz="1400">
            <a:latin typeface="Merriweather" charset="0"/>
            <a:cs typeface="Varela Round" charset="-79"/>
          </a:endParaRPr>
        </a:p>
      </dgm:t>
    </dgm:pt>
    <dgm:pt modelId="{01A7837E-4E2E-49FC-95C6-D2D40FB84907}" type="pres">
      <dgm:prSet presAssocID="{3DB4C083-A3B3-43B8-9787-376B8A705F8E}" presName="Name0" presStyleCnt="0">
        <dgm:presLayoutVars>
          <dgm:dir/>
          <dgm:animLvl val="lvl"/>
          <dgm:resizeHandles val="exact"/>
        </dgm:presLayoutVars>
      </dgm:prSet>
      <dgm:spPr/>
    </dgm:pt>
    <dgm:pt modelId="{7615ADA5-3FCF-4DE9-86E5-663B8A364CEE}" type="pres">
      <dgm:prSet presAssocID="{FC7FA281-21AA-4F52-93A9-45435168349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77C964-3544-4D82-A765-B2B3AD8113C1}" type="pres">
      <dgm:prSet presAssocID="{AD86FC27-799C-44DF-99B5-83B4192BABD2}" presName="parTxOnlySpace" presStyleCnt="0"/>
      <dgm:spPr/>
    </dgm:pt>
    <dgm:pt modelId="{9E775B1A-F5F5-44FB-ABD4-B3C75C8107FC}" type="pres">
      <dgm:prSet presAssocID="{AA0719BD-9F19-48F3-B3C8-6F06E79A1A7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33A75C4-89E4-43CC-A4C4-E3ABA80AF62F}" type="presOf" srcId="{FC7FA281-21AA-4F52-93A9-454351683490}" destId="{7615ADA5-3FCF-4DE9-86E5-663B8A364CEE}" srcOrd="0" destOrd="0" presId="urn:microsoft.com/office/officeart/2005/8/layout/chevron1"/>
    <dgm:cxn modelId="{F88699ED-8D8A-4325-8C55-E91D2EBFBD2D}" type="presOf" srcId="{3DB4C083-A3B3-43B8-9787-376B8A705F8E}" destId="{01A7837E-4E2E-49FC-95C6-D2D40FB84907}" srcOrd="0" destOrd="0" presId="urn:microsoft.com/office/officeart/2005/8/layout/chevron1"/>
    <dgm:cxn modelId="{190101E1-B5CC-40C8-88D0-DC7896161C9E}" srcId="{3DB4C083-A3B3-43B8-9787-376B8A705F8E}" destId="{AA0719BD-9F19-48F3-B3C8-6F06E79A1A78}" srcOrd="1" destOrd="0" parTransId="{72359293-D8B0-4542-919D-5E1AEA923625}" sibTransId="{5D9BD2D7-7535-486B-8694-42F219E6767E}"/>
    <dgm:cxn modelId="{1196DD46-E91E-48FD-B639-73EE857E25E8}" type="presOf" srcId="{AA0719BD-9F19-48F3-B3C8-6F06E79A1A78}" destId="{9E775B1A-F5F5-44FB-ABD4-B3C75C8107FC}" srcOrd="0" destOrd="0" presId="urn:microsoft.com/office/officeart/2005/8/layout/chevron1"/>
    <dgm:cxn modelId="{E4EB903E-93C1-4D56-9438-0EED81DF995A}" srcId="{3DB4C083-A3B3-43B8-9787-376B8A705F8E}" destId="{FC7FA281-21AA-4F52-93A9-454351683490}" srcOrd="0" destOrd="0" parTransId="{A73DE795-7FF4-4EF3-ACE7-652914F51D45}" sibTransId="{AD86FC27-799C-44DF-99B5-83B4192BABD2}"/>
    <dgm:cxn modelId="{8DA1C964-4B01-4BFD-8F59-B3E4E8B3BDAF}" type="presParOf" srcId="{01A7837E-4E2E-49FC-95C6-D2D40FB84907}" destId="{7615ADA5-3FCF-4DE9-86E5-663B8A364CEE}" srcOrd="0" destOrd="0" presId="urn:microsoft.com/office/officeart/2005/8/layout/chevron1"/>
    <dgm:cxn modelId="{AE2EB475-9F00-4ED6-A0AE-A9361E01A05D}" type="presParOf" srcId="{01A7837E-4E2E-49FC-95C6-D2D40FB84907}" destId="{0677C964-3544-4D82-A765-B2B3AD8113C1}" srcOrd="1" destOrd="0" presId="urn:microsoft.com/office/officeart/2005/8/layout/chevron1"/>
    <dgm:cxn modelId="{565170DA-A44E-4B52-8082-20C53B5E87CD}" type="presParOf" srcId="{01A7837E-4E2E-49FC-95C6-D2D40FB84907}" destId="{9E775B1A-F5F5-44FB-ABD4-B3C75C8107FC}" srcOrd="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5ADA5-3FCF-4DE9-86E5-663B8A364CEE}">
      <dsp:nvSpPr>
        <dsp:cNvPr id="0" name=""/>
        <dsp:cNvSpPr/>
      </dsp:nvSpPr>
      <dsp:spPr>
        <a:xfrm>
          <a:off x="6328" y="0"/>
          <a:ext cx="3783232" cy="648072"/>
        </a:xfrm>
        <a:prstGeom prst="chevron">
          <a:avLst/>
        </a:prstGeom>
        <a:solidFill>
          <a:srgbClr val="139AD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>
                  <a:lumMod val="95000"/>
                </a:schemeClr>
              </a:solidFill>
              <a:latin typeface="Merriweather" charset="0"/>
              <a:cs typeface="Varela Round" charset="-79"/>
            </a:rPr>
            <a:t>Ingresar a: </a:t>
          </a:r>
          <a:r>
            <a:rPr lang="es-PE" sz="1800" b="1" kern="1200" dirty="0" smtClean="0">
              <a:solidFill>
                <a:schemeClr val="bg1">
                  <a:lumMod val="95000"/>
                </a:schemeClr>
              </a:solidFill>
              <a:latin typeface="Merriweather" charset="0"/>
              <a:cs typeface="Varela Round" charset="-79"/>
            </a:rPr>
            <a:t>www.socrative.com</a:t>
          </a:r>
          <a:endParaRPr lang="es-PE" sz="1800" b="1" kern="1200" dirty="0">
            <a:solidFill>
              <a:schemeClr val="bg1">
                <a:lumMod val="95000"/>
              </a:schemeClr>
            </a:solidFill>
            <a:latin typeface="Merriweather" charset="0"/>
            <a:cs typeface="Varela Round" charset="-79"/>
          </a:endParaRPr>
        </a:p>
      </dsp:txBody>
      <dsp:txXfrm>
        <a:off x="330364" y="0"/>
        <a:ext cx="3135160" cy="648072"/>
      </dsp:txXfrm>
    </dsp:sp>
    <dsp:sp modelId="{9E775B1A-F5F5-44FB-ABD4-B3C75C8107FC}">
      <dsp:nvSpPr>
        <dsp:cNvPr id="0" name=""/>
        <dsp:cNvSpPr/>
      </dsp:nvSpPr>
      <dsp:spPr>
        <a:xfrm>
          <a:off x="3411238" y="0"/>
          <a:ext cx="3783232" cy="648072"/>
        </a:xfrm>
        <a:prstGeom prst="chevron">
          <a:avLst/>
        </a:prstGeom>
        <a:solidFill>
          <a:srgbClr val="61D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800" kern="1200" dirty="0" smtClean="0">
              <a:latin typeface="Merriweather" charset="0"/>
              <a:cs typeface="Varela Round" charset="-79"/>
            </a:rPr>
            <a:t>Introducir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0" kern="1200" dirty="0" smtClean="0">
              <a:latin typeface="Merriweather" charset="0"/>
              <a:cs typeface="Varela Round" charset="-79"/>
            </a:rPr>
            <a:t>Usuario y contraseña</a:t>
          </a:r>
          <a:endParaRPr lang="es-PE" sz="1800" b="1" i="0" kern="1200" dirty="0">
            <a:latin typeface="Merriweather" charset="0"/>
            <a:cs typeface="Varela Round" charset="-79"/>
          </a:endParaRPr>
        </a:p>
      </dsp:txBody>
      <dsp:txXfrm>
        <a:off x="3735274" y="0"/>
        <a:ext cx="3135160" cy="648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5ADA5-3FCF-4DE9-86E5-663B8A364CEE}">
      <dsp:nvSpPr>
        <dsp:cNvPr id="0" name=""/>
        <dsp:cNvSpPr/>
      </dsp:nvSpPr>
      <dsp:spPr>
        <a:xfrm>
          <a:off x="6328" y="0"/>
          <a:ext cx="3783232" cy="648072"/>
        </a:xfrm>
        <a:prstGeom prst="chevron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smtClean="0">
              <a:latin typeface="Merriweather" charset="0"/>
              <a:cs typeface="Varela Round" charset="-79"/>
            </a:rPr>
            <a:t>Ingresar a: </a:t>
          </a:r>
          <a:r>
            <a:rPr lang="es-PE" sz="1800" b="1" kern="1200" smtClean="0">
              <a:latin typeface="Merriweather" charset="0"/>
              <a:cs typeface="Varela Round" charset="-79"/>
            </a:rPr>
            <a:t>www.socrative.com</a:t>
          </a:r>
          <a:endParaRPr lang="es-PE" sz="1800" b="1" kern="1200" dirty="0">
            <a:latin typeface="Merriweather" charset="0"/>
            <a:cs typeface="Varela Round" charset="-79"/>
          </a:endParaRPr>
        </a:p>
      </dsp:txBody>
      <dsp:txXfrm>
        <a:off x="330364" y="0"/>
        <a:ext cx="3135160" cy="648072"/>
      </dsp:txXfrm>
    </dsp:sp>
    <dsp:sp modelId="{9E775B1A-F5F5-44FB-ABD4-B3C75C8107FC}">
      <dsp:nvSpPr>
        <dsp:cNvPr id="0" name=""/>
        <dsp:cNvSpPr/>
      </dsp:nvSpPr>
      <dsp:spPr>
        <a:xfrm>
          <a:off x="3411238" y="0"/>
          <a:ext cx="3783232" cy="648072"/>
        </a:xfrm>
        <a:prstGeom prst="chevron">
          <a:avLst/>
        </a:prstGeom>
        <a:gradFill flip="none" rotWithShape="0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800" kern="1200" dirty="0" smtClean="0">
              <a:latin typeface="Merriweather" charset="0"/>
              <a:cs typeface="Varela Round" charset="-79"/>
            </a:rPr>
            <a:t>Introducir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0" kern="1200" dirty="0" smtClean="0">
              <a:latin typeface="Merriweather" charset="0"/>
              <a:cs typeface="Varela Round" charset="-79"/>
            </a:rPr>
            <a:t>Usuario y contraseña</a:t>
          </a:r>
          <a:endParaRPr lang="es-PE" sz="1800" b="1" i="0" kern="1200" dirty="0">
            <a:latin typeface="Merriweather" charset="0"/>
            <a:cs typeface="Varela Round" charset="-79"/>
          </a:endParaRPr>
        </a:p>
      </dsp:txBody>
      <dsp:txXfrm>
        <a:off x="3735274" y="0"/>
        <a:ext cx="3135160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683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038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CA56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7164287" y="325422"/>
            <a:ext cx="1830205" cy="11662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23678"/>
            <a:ext cx="7737438" cy="1951944"/>
          </a:xfrm>
        </p:spPr>
        <p:txBody>
          <a:bodyPr/>
          <a:lstStyle/>
          <a:p>
            <a:r>
              <a:rPr lang="es-PE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“SOMOS MOLINEROS, SOMOS PUNTUALES”</a:t>
            </a:r>
            <a:endParaRPr lang="es-PE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</a:t>
            </a:fld>
            <a:endParaRPr lang="es-PE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28"/>
          <a:stretch/>
        </p:blipFill>
        <p:spPr>
          <a:xfrm>
            <a:off x="303308" y="411589"/>
            <a:ext cx="1316364" cy="1296065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236296" y="411590"/>
            <a:ext cx="1620000" cy="1008032"/>
            <a:chOff x="1619672" y="317651"/>
            <a:chExt cx="1867893" cy="90000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92" b="12487"/>
            <a:stretch/>
          </p:blipFill>
          <p:spPr>
            <a:xfrm>
              <a:off x="1619672" y="317651"/>
              <a:ext cx="886574" cy="90000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1" t="1568" r="-752" b="-9"/>
            <a:stretch/>
          </p:blipFill>
          <p:spPr>
            <a:xfrm>
              <a:off x="2483768" y="461667"/>
              <a:ext cx="1003797" cy="743610"/>
            </a:xfrm>
            <a:prstGeom prst="rect">
              <a:avLst/>
            </a:prstGeom>
          </p:spPr>
        </p:pic>
      </p:grpSp>
      <p:sp>
        <p:nvSpPr>
          <p:cNvPr id="9" name="Google Shape;272;p14"/>
          <p:cNvSpPr txBox="1">
            <a:spLocks/>
          </p:cNvSpPr>
          <p:nvPr/>
        </p:nvSpPr>
        <p:spPr>
          <a:xfrm>
            <a:off x="-36512" y="4292270"/>
            <a:ext cx="2304256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PE" sz="15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VICERRECTORADO ACADÉMICO</a:t>
            </a:r>
            <a:endParaRPr lang="es-PE" sz="15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4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>
            <a:spLocks noGrp="1"/>
          </p:cNvSpPr>
          <p:nvPr>
            <p:ph type="title"/>
          </p:nvPr>
        </p:nvSpPr>
        <p:spPr>
          <a:xfrm>
            <a:off x="1147884" y="764714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dirty="0" smtClean="0">
                <a:solidFill>
                  <a:schemeClr val="accent3"/>
                </a:solidFill>
              </a:rPr>
              <a:t>V</a:t>
            </a:r>
            <a:r>
              <a:rPr lang="en" sz="4800" dirty="0" smtClean="0">
                <a:solidFill>
                  <a:schemeClr val="accent3"/>
                </a:solidFill>
              </a:rPr>
              <a:t>entajas de usar socrative</a:t>
            </a:r>
            <a:endParaRPr sz="4800" dirty="0">
              <a:solidFill>
                <a:schemeClr val="accent3"/>
              </a:solidFill>
            </a:endParaRPr>
          </a:p>
        </p:txBody>
      </p:sp>
      <p:sp>
        <p:nvSpPr>
          <p:cNvPr id="1975" name="Google Shape;1975;p24"/>
          <p:cNvSpPr/>
          <p:nvPr/>
        </p:nvSpPr>
        <p:spPr>
          <a:xfrm>
            <a:off x="4680232" y="1419622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>
                <a:latin typeface="Merriweather" charset="0"/>
              </a:rPr>
              <a:t>Permite dar </a:t>
            </a:r>
            <a:r>
              <a:rPr lang="es-PE" dirty="0" err="1">
                <a:latin typeface="Merriweather" charset="0"/>
              </a:rPr>
              <a:t>feedback</a:t>
            </a:r>
            <a:r>
              <a:rPr lang="es-PE" dirty="0">
                <a:latin typeface="Merriweather" charset="0"/>
              </a:rPr>
              <a:t> </a:t>
            </a:r>
            <a:r>
              <a:rPr lang="es-PE" dirty="0" smtClean="0">
                <a:latin typeface="Merriweather" charset="0"/>
              </a:rPr>
              <a:t>inmediato a los estudiantes.</a:t>
            </a:r>
            <a:endParaRPr lang="es-PE" dirty="0">
              <a:latin typeface="Merriweather" charset="0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827584" y="1419622"/>
            <a:ext cx="1980000" cy="1980000"/>
          </a:xfrm>
          <a:prstGeom prst="ellipse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300" dirty="0">
                <a:latin typeface="Merriweather" charset="0"/>
              </a:rPr>
              <a:t>Todo estudiante que cuente con Smartphone puede responder a las preguntas</a:t>
            </a:r>
            <a:r>
              <a:rPr lang="es-PE" sz="1300" dirty="0" smtClean="0">
                <a:latin typeface="Merriweather" charset="0"/>
              </a:rPr>
              <a:t>.</a:t>
            </a:r>
            <a:endParaRPr sz="13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2775413" y="2931790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>
                <a:latin typeface="Merriweather" charset="0"/>
              </a:rPr>
              <a:t>Promueve la competitividad entre los estudiantes</a:t>
            </a:r>
            <a:r>
              <a:rPr lang="es-PE" dirty="0" smtClean="0">
                <a:latin typeface="Merriweather" charset="0"/>
              </a:rPr>
              <a:t>.</a:t>
            </a:r>
            <a:endParaRPr lang="es-PE" dirty="0">
              <a:latin typeface="Merriweather" charset="0"/>
            </a:endParaRPr>
          </a:p>
        </p:txBody>
      </p:sp>
      <p:sp>
        <p:nvSpPr>
          <p:cNvPr id="1978" name="Google Shape;1978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Google Shape;1977;p24"/>
          <p:cNvSpPr/>
          <p:nvPr/>
        </p:nvSpPr>
        <p:spPr>
          <a:xfrm>
            <a:off x="6660232" y="2931790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Fomenta el interés y motivación hacia la participación en clase.</a:t>
            </a:r>
            <a:endParaRPr lang="es-PE" dirty="0">
              <a:latin typeface="Merriweath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 smtClean="0">
                <a:solidFill>
                  <a:schemeClr val="accent3"/>
                </a:solidFill>
              </a:rPr>
              <a:t>Pasos para utilizar </a:t>
            </a:r>
            <a:r>
              <a:rPr lang="es-PE" sz="4400" dirty="0" err="1" smtClean="0">
                <a:solidFill>
                  <a:schemeClr val="accent3"/>
                </a:solidFill>
              </a:rPr>
              <a:t>Socrative</a:t>
            </a:r>
            <a:endParaRPr lang="es-PE" sz="44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11</a:t>
            </a:fld>
            <a:endParaRPr lang="es-P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6" t="46602" r="27914" b="28858"/>
          <a:stretch/>
        </p:blipFill>
        <p:spPr bwMode="auto">
          <a:xfrm>
            <a:off x="3635896" y="1347614"/>
            <a:ext cx="187398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33;p20"/>
          <p:cNvSpPr txBox="1">
            <a:spLocks/>
          </p:cNvSpPr>
          <p:nvPr/>
        </p:nvSpPr>
        <p:spPr>
          <a:xfrm>
            <a:off x="1476544" y="3933630"/>
            <a:ext cx="6192688" cy="798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900" b="1" dirty="0" smtClean="0">
                <a:solidFill>
                  <a:srgbClr val="00B050"/>
                </a:solidFill>
                <a:latin typeface="Varela Round" charset="-79"/>
                <a:cs typeface="Varela Round" charset="-79"/>
              </a:rPr>
              <a:t>Siga las indicaciones del facilitador y del manual enviado a su correo electrónico previamente.</a:t>
            </a:r>
          </a:p>
        </p:txBody>
      </p:sp>
    </p:spTree>
    <p:extLst>
      <p:ext uri="{BB962C8B-B14F-4D97-AF65-F5344CB8AC3E}">
        <p14:creationId xmlns:p14="http://schemas.microsoft.com/office/powerpoint/2010/main" val="13321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smtClean="0">
                <a:solidFill>
                  <a:schemeClr val="accent3"/>
                </a:solidFill>
              </a:rPr>
              <a:t>Pasos para utilizar </a:t>
            </a:r>
            <a:r>
              <a:rPr lang="es-PE" sz="4800" dirty="0" err="1" smtClean="0">
                <a:solidFill>
                  <a:schemeClr val="accent3"/>
                </a:solidFill>
              </a:rPr>
              <a:t>Socrative</a:t>
            </a:r>
            <a:endParaRPr lang="es-PE" sz="48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12</a:t>
            </a:fld>
            <a:endParaRPr lang="es-PE"/>
          </a:p>
        </p:txBody>
      </p:sp>
      <p:sp>
        <p:nvSpPr>
          <p:cNvPr id="4" name="Google Shape;1975;p24">
            <a:hlinkClick r:id="rId2" action="ppaction://hlinksldjump"/>
          </p:cNvPr>
          <p:cNvSpPr/>
          <p:nvPr/>
        </p:nvSpPr>
        <p:spPr>
          <a:xfrm>
            <a:off x="2087544" y="271576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Gestión de clase</a:t>
            </a:r>
            <a:endParaRPr lang="es-PE" dirty="0">
              <a:latin typeface="Merriweather" charset="0"/>
            </a:endParaRPr>
          </a:p>
        </p:txBody>
      </p:sp>
      <p:sp>
        <p:nvSpPr>
          <p:cNvPr id="5" name="Google Shape;1976;p24">
            <a:hlinkClick r:id="rId3" action="ppaction://hlinksldjump"/>
          </p:cNvPr>
          <p:cNvSpPr/>
          <p:nvPr/>
        </p:nvSpPr>
        <p:spPr>
          <a:xfrm>
            <a:off x="467544" y="141962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Acceso a </a:t>
            </a:r>
            <a:r>
              <a:rPr lang="es-PE" dirty="0" err="1" smtClean="0">
                <a:latin typeface="Merriweather" charset="0"/>
              </a:rPr>
              <a:t>Socrative</a:t>
            </a:r>
            <a:endParaRPr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Google Shape;1977;p24">
            <a:hlinkClick r:id="rId4" action="ppaction://hlinksldjump"/>
          </p:cNvPr>
          <p:cNvSpPr/>
          <p:nvPr/>
        </p:nvSpPr>
        <p:spPr>
          <a:xfrm>
            <a:off x="5327766" y="2715766"/>
            <a:ext cx="1620000" cy="162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Aplicación de prueba</a:t>
            </a:r>
            <a:endParaRPr lang="es-PE" dirty="0">
              <a:latin typeface="Merriweather" charset="0"/>
            </a:endParaRPr>
          </a:p>
        </p:txBody>
      </p:sp>
      <p:sp>
        <p:nvSpPr>
          <p:cNvPr id="7" name="Google Shape;1975;p24">
            <a:hlinkClick r:id="rId5" action="ppaction://hlinksldjump"/>
          </p:cNvPr>
          <p:cNvSpPr/>
          <p:nvPr/>
        </p:nvSpPr>
        <p:spPr>
          <a:xfrm>
            <a:off x="3707766" y="141962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61D6FF">
                  <a:tint val="66000"/>
                  <a:satMod val="160000"/>
                </a:srgbClr>
              </a:gs>
              <a:gs pos="50000">
                <a:srgbClr val="61D6FF">
                  <a:tint val="44500"/>
                  <a:satMod val="160000"/>
                </a:srgbClr>
              </a:gs>
              <a:gs pos="100000">
                <a:srgbClr val="61D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Gestión de prueba</a:t>
            </a:r>
            <a:endParaRPr lang="es-PE" dirty="0">
              <a:latin typeface="Merriweather" charset="0"/>
            </a:endParaRPr>
          </a:p>
        </p:txBody>
      </p:sp>
      <p:sp>
        <p:nvSpPr>
          <p:cNvPr id="8" name="Google Shape;1976;p24">
            <a:hlinkClick r:id="rId3" action="ppaction://hlinksldjump"/>
          </p:cNvPr>
          <p:cNvSpPr/>
          <p:nvPr/>
        </p:nvSpPr>
        <p:spPr>
          <a:xfrm>
            <a:off x="6947766" y="141962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300" dirty="0" smtClean="0">
                <a:latin typeface="Merriweather" charset="0"/>
              </a:rPr>
              <a:t>Resultados</a:t>
            </a:r>
            <a:endParaRPr sz="13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646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83518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Acceso a </a:t>
            </a:r>
            <a:r>
              <a:rPr lang="es-PE" sz="4000" dirty="0" err="1" smtClean="0">
                <a:solidFill>
                  <a:schemeClr val="accent3"/>
                </a:solidFill>
              </a:rPr>
              <a:t>Socrative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13</a:t>
            </a:fld>
            <a:endParaRPr lang="es-PE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41125480"/>
              </p:ext>
            </p:extLst>
          </p:nvPr>
        </p:nvGraphicFramePr>
        <p:xfrm>
          <a:off x="1043608" y="1280115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28678" r="33024" b="24325"/>
          <a:stretch/>
        </p:blipFill>
        <p:spPr bwMode="auto">
          <a:xfrm>
            <a:off x="1259632" y="2437936"/>
            <a:ext cx="2678797" cy="20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5353412" y="2917771"/>
            <a:ext cx="2386940" cy="1044238"/>
            <a:chOff x="4860032" y="2581870"/>
            <a:chExt cx="2386940" cy="1044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0" t="13094" r="36172" b="73270"/>
            <a:stretch/>
          </p:blipFill>
          <p:spPr bwMode="auto">
            <a:xfrm>
              <a:off x="4860032" y="2581870"/>
              <a:ext cx="2386940" cy="665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0" t="60980" r="36172" b="30690"/>
            <a:stretch/>
          </p:blipFill>
          <p:spPr bwMode="auto">
            <a:xfrm>
              <a:off x="4860032" y="3219822"/>
              <a:ext cx="2386940" cy="406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8 Flecha derecha"/>
          <p:cNvSpPr/>
          <p:nvPr/>
        </p:nvSpPr>
        <p:spPr>
          <a:xfrm>
            <a:off x="4283968" y="3265998"/>
            <a:ext cx="720080" cy="430466"/>
          </a:xfrm>
          <a:prstGeom prst="rightArrow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5220072" y="2792283"/>
            <a:ext cx="2664296" cy="1296144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Rectángulo"/>
          <p:cNvSpPr/>
          <p:nvPr/>
        </p:nvSpPr>
        <p:spPr>
          <a:xfrm>
            <a:off x="1266882" y="2400319"/>
            <a:ext cx="2729054" cy="2041523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Elipse">
            <a:hlinkClick r:id="rId9" action="ppaction://hlinksldjump"/>
          </p:cNvPr>
          <p:cNvSpPr/>
          <p:nvPr/>
        </p:nvSpPr>
        <p:spPr>
          <a:xfrm>
            <a:off x="8388424" y="444395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9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83518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clase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14</a:t>
            </a:fld>
            <a:endParaRPr lang="es-P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23807" r="55750" b="70592"/>
          <a:stretch/>
        </p:blipFill>
        <p:spPr bwMode="auto">
          <a:xfrm>
            <a:off x="1475656" y="1336451"/>
            <a:ext cx="6226762" cy="55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44750" r="12077" b="17020"/>
          <a:stretch/>
        </p:blipFill>
        <p:spPr bwMode="auto">
          <a:xfrm>
            <a:off x="907686" y="2643758"/>
            <a:ext cx="7362701" cy="18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8460432" y="451596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4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1738" r="54390" b="70105"/>
          <a:stretch/>
        </p:blipFill>
        <p:spPr bwMode="auto">
          <a:xfrm>
            <a:off x="3707904" y="1300797"/>
            <a:ext cx="3960441" cy="4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72520" t="38406" r="9283" b="37681"/>
          <a:stretch/>
        </p:blipFill>
        <p:spPr bwMode="auto">
          <a:xfrm>
            <a:off x="731450" y="3149743"/>
            <a:ext cx="1800200" cy="1206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/>
          <a:srcRect l="8476" t="31660" r="49030" b="35002"/>
          <a:stretch/>
        </p:blipFill>
        <p:spPr bwMode="auto">
          <a:xfrm>
            <a:off x="4932040" y="3149743"/>
            <a:ext cx="3034058" cy="1544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Elipse"/>
          <p:cNvSpPr/>
          <p:nvPr/>
        </p:nvSpPr>
        <p:spPr>
          <a:xfrm>
            <a:off x="2915816" y="1250075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9" name="8 Elipse"/>
          <p:cNvSpPr/>
          <p:nvPr/>
        </p:nvSpPr>
        <p:spPr>
          <a:xfrm>
            <a:off x="1379522" y="2555491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5076056" y="2457351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>
            <a:off x="5667619" y="2653630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Colocar el título</a:t>
            </a:r>
            <a:endParaRPr lang="es-PE" dirty="0">
              <a:latin typeface="Merriweather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2750" y="1234848"/>
            <a:ext cx="187220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erriweather" charset="0"/>
              </a:rPr>
              <a:t>Crear de prueba</a:t>
            </a:r>
            <a:endParaRPr lang="es-PE" dirty="0">
              <a:latin typeface="Merriweather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71800" y="1059582"/>
            <a:ext cx="5040560" cy="864096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683568" y="2457350"/>
            <a:ext cx="1848082" cy="1986607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Rectángulo"/>
          <p:cNvSpPr/>
          <p:nvPr/>
        </p:nvSpPr>
        <p:spPr>
          <a:xfrm>
            <a:off x="4743578" y="2283719"/>
            <a:ext cx="3356814" cy="2564718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5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16</a:t>
            </a:fld>
            <a:endParaRPr lang="es-PE"/>
          </a:p>
        </p:txBody>
      </p:sp>
      <p:sp>
        <p:nvSpPr>
          <p:cNvPr id="11" name="10 Rectángulo redondeado"/>
          <p:cNvSpPr/>
          <p:nvPr/>
        </p:nvSpPr>
        <p:spPr>
          <a:xfrm>
            <a:off x="472750" y="1234848"/>
            <a:ext cx="187220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erriweather" charset="0"/>
              </a:rPr>
              <a:t>Agregar pregunta</a:t>
            </a:r>
            <a:endParaRPr lang="es-PE" dirty="0">
              <a:latin typeface="Merriweather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57412" r="45208" b="27247"/>
          <a:stretch/>
        </p:blipFill>
        <p:spPr bwMode="auto">
          <a:xfrm>
            <a:off x="1187624" y="2067694"/>
            <a:ext cx="68716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17</a:t>
            </a:fld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64406" r="76249" b="29515"/>
          <a:stretch/>
        </p:blipFill>
        <p:spPr bwMode="auto">
          <a:xfrm>
            <a:off x="683568" y="1131590"/>
            <a:ext cx="2181877" cy="5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9323" t="13568" r="10580" b="11809"/>
          <a:stretch/>
        </p:blipFill>
        <p:spPr bwMode="auto">
          <a:xfrm>
            <a:off x="1403648" y="1645156"/>
            <a:ext cx="6334294" cy="2942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0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6072" y="411510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64406" r="61416" b="29515"/>
          <a:stretch/>
        </p:blipFill>
        <p:spPr bwMode="auto">
          <a:xfrm>
            <a:off x="683568" y="1131589"/>
            <a:ext cx="2000585" cy="5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l="8963" t="41063" r="10326" b="15678"/>
          <a:stretch/>
        </p:blipFill>
        <p:spPr bwMode="auto">
          <a:xfrm>
            <a:off x="1156732" y="1851670"/>
            <a:ext cx="6727636" cy="1978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39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26749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Gestión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5" t="64406" r="46562" b="29515"/>
          <a:stretch/>
        </p:blipFill>
        <p:spPr bwMode="auto">
          <a:xfrm>
            <a:off x="995900" y="1131588"/>
            <a:ext cx="1960242" cy="5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9507" t="22947" r="10640" b="34058"/>
          <a:stretch/>
        </p:blipFill>
        <p:spPr bwMode="auto">
          <a:xfrm>
            <a:off x="1547664" y="1796171"/>
            <a:ext cx="6128712" cy="2118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8460432" y="451596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48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115616" y="1771990"/>
            <a:ext cx="674204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tx1">
                    <a:lumMod val="75000"/>
                  </a:schemeClr>
                </a:solidFill>
              </a:rPr>
              <a:t>Taller </a:t>
            </a:r>
            <a:r>
              <a:rPr lang="en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" sz="6600" b="1" dirty="0" smtClean="0">
                <a:solidFill>
                  <a:schemeClr val="tx1">
                    <a:lumMod val="75000"/>
                  </a:schemeClr>
                </a:solidFill>
              </a:rPr>
              <a:t>Aplicaciones para promover la participación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28"/>
          <a:stretch/>
        </p:blipFill>
        <p:spPr>
          <a:xfrm>
            <a:off x="251520" y="267494"/>
            <a:ext cx="1296144" cy="1224136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7020272" y="267494"/>
            <a:ext cx="2123728" cy="1207306"/>
            <a:chOff x="1619672" y="317651"/>
            <a:chExt cx="1867893" cy="90000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92" b="12487"/>
            <a:stretch/>
          </p:blipFill>
          <p:spPr>
            <a:xfrm>
              <a:off x="1619672" y="317651"/>
              <a:ext cx="886574" cy="900000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1" t="1568" r="-752" b="-9"/>
            <a:stretch/>
          </p:blipFill>
          <p:spPr>
            <a:xfrm>
              <a:off x="2483768" y="461667"/>
              <a:ext cx="1003797" cy="743610"/>
            </a:xfrm>
            <a:prstGeom prst="rect">
              <a:avLst/>
            </a:prstGeom>
          </p:spPr>
        </p:pic>
      </p:grpSp>
      <p:sp>
        <p:nvSpPr>
          <p:cNvPr id="7" name="2 Subtítulo"/>
          <p:cNvSpPr txBox="1">
            <a:spLocks/>
          </p:cNvSpPr>
          <p:nvPr/>
        </p:nvSpPr>
        <p:spPr>
          <a:xfrm rot="219100">
            <a:off x="7416940" y="3868641"/>
            <a:ext cx="1976264" cy="8472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Facilitadores:</a:t>
            </a:r>
          </a:p>
          <a:p>
            <a:r>
              <a:rPr lang="es-P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Diego </a:t>
            </a:r>
            <a:r>
              <a:rPr lang="es-PE" sz="2400" b="1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Párraga</a:t>
            </a:r>
            <a:endParaRPr lang="es-PE" sz="24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  <a:cs typeface="Amatic SC" charset="-79"/>
            </a:endParaRPr>
          </a:p>
          <a:p>
            <a:r>
              <a:rPr lang="es-P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Rosa Calderón</a:t>
            </a:r>
          </a:p>
        </p:txBody>
      </p:sp>
      <p:sp>
        <p:nvSpPr>
          <p:cNvPr id="8" name="Google Shape;272;p14"/>
          <p:cNvSpPr txBox="1">
            <a:spLocks/>
          </p:cNvSpPr>
          <p:nvPr/>
        </p:nvSpPr>
        <p:spPr>
          <a:xfrm>
            <a:off x="-36512" y="4292270"/>
            <a:ext cx="2304256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PE" sz="16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VICERRECTORADO ACADÉMICO</a:t>
            </a:r>
            <a:endParaRPr lang="es-PE" sz="16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Aplicación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20</a:t>
            </a:fld>
            <a:endParaRPr lang="es-PE"/>
          </a:p>
        </p:txBody>
      </p:sp>
      <p:pic>
        <p:nvPicPr>
          <p:cNvPr id="11" name="10 Imagen"/>
          <p:cNvPicPr/>
          <p:nvPr/>
        </p:nvPicPr>
        <p:blipFill rotWithShape="1">
          <a:blip r:embed="rId2"/>
          <a:srcRect l="8692" t="14010" r="9690" b="62319"/>
          <a:stretch/>
        </p:blipFill>
        <p:spPr bwMode="auto">
          <a:xfrm>
            <a:off x="1516888" y="2283718"/>
            <a:ext cx="6223464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Elipse"/>
          <p:cNvSpPr/>
          <p:nvPr/>
        </p:nvSpPr>
        <p:spPr>
          <a:xfrm>
            <a:off x="1012832" y="1311610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16888" y="1415829"/>
            <a:ext cx="440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Compartir el código del aula con los estudiantes</a:t>
            </a:r>
            <a:endParaRPr lang="es-PE" dirty="0">
              <a:latin typeface="Merriweather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283968" y="1815666"/>
            <a:ext cx="576064" cy="396044"/>
          </a:xfrm>
          <a:prstGeom prst="downArrow">
            <a:avLst/>
          </a:prstGeom>
          <a:solidFill>
            <a:srgbClr val="61D6FF"/>
          </a:solidFill>
          <a:ln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9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26749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Aplicación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6926" t="23677" r="53534" b="70281"/>
          <a:stretch/>
        </p:blipFill>
        <p:spPr bwMode="auto">
          <a:xfrm>
            <a:off x="2627784" y="1059582"/>
            <a:ext cx="4104456" cy="43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2"/>
          <a:srcRect l="24318" t="32135" r="63725" b="42006"/>
          <a:stretch/>
        </p:blipFill>
        <p:spPr bwMode="auto">
          <a:xfrm>
            <a:off x="1558237" y="2962598"/>
            <a:ext cx="1304526" cy="1560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l="26346" t="16907" r="27481" b="7005"/>
          <a:stretch/>
        </p:blipFill>
        <p:spPr bwMode="auto">
          <a:xfrm>
            <a:off x="5113121" y="2372890"/>
            <a:ext cx="2590165" cy="240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Elipse"/>
          <p:cNvSpPr/>
          <p:nvPr/>
        </p:nvSpPr>
        <p:spPr>
          <a:xfrm>
            <a:off x="2032695" y="987574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2" name="11 Elipse"/>
          <p:cNvSpPr/>
          <p:nvPr/>
        </p:nvSpPr>
        <p:spPr>
          <a:xfrm>
            <a:off x="974652" y="2326544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13" name="12 Elipse"/>
          <p:cNvSpPr/>
          <p:nvPr/>
        </p:nvSpPr>
        <p:spPr>
          <a:xfrm>
            <a:off x="4572000" y="1930604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4</a:t>
            </a:r>
            <a:endParaRPr lang="es-PE" dirty="0"/>
          </a:p>
        </p:txBody>
      </p:sp>
      <p:sp>
        <p:nvSpPr>
          <p:cNvPr id="14" name="13 Rectángulo"/>
          <p:cNvSpPr/>
          <p:nvPr/>
        </p:nvSpPr>
        <p:spPr>
          <a:xfrm>
            <a:off x="1884488" y="879562"/>
            <a:ext cx="5040560" cy="756084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Rectángulo"/>
          <p:cNvSpPr/>
          <p:nvPr/>
        </p:nvSpPr>
        <p:spPr>
          <a:xfrm>
            <a:off x="827584" y="2206388"/>
            <a:ext cx="2765833" cy="2453594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Rectángulo"/>
          <p:cNvSpPr/>
          <p:nvPr/>
        </p:nvSpPr>
        <p:spPr>
          <a:xfrm>
            <a:off x="4499992" y="1851670"/>
            <a:ext cx="3816424" cy="3096344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76055" y="2028744"/>
            <a:ext cx="3175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Seleccionar la prueba que aplicará</a:t>
            </a:r>
            <a:endParaRPr lang="es-PE" dirty="0">
              <a:latin typeface="Merriweather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47665" y="242468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Seleccionar la opción</a:t>
            </a:r>
            <a:endParaRPr lang="es-PE" dirty="0">
              <a:latin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Aplicación de prueba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22</a:t>
            </a:fld>
            <a:endParaRPr lang="es-PE"/>
          </a:p>
        </p:txBody>
      </p:sp>
      <p:pic>
        <p:nvPicPr>
          <p:cNvPr id="10" name="9 Imagen"/>
          <p:cNvPicPr/>
          <p:nvPr/>
        </p:nvPicPr>
        <p:blipFill rotWithShape="1">
          <a:blip r:embed="rId2"/>
          <a:srcRect l="26211" t="16425" r="26122" b="11594"/>
          <a:stretch/>
        </p:blipFill>
        <p:spPr bwMode="auto">
          <a:xfrm>
            <a:off x="2533877" y="1873530"/>
            <a:ext cx="4392488" cy="2714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Elipse"/>
          <p:cNvSpPr/>
          <p:nvPr/>
        </p:nvSpPr>
        <p:spPr>
          <a:xfrm>
            <a:off x="1662025" y="1195534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5</a:t>
            </a:r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>
            <a:off x="2293843" y="1293673"/>
            <a:ext cx="542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Seleccionar el método de entrega de la prueba y comenzar</a:t>
            </a:r>
            <a:endParaRPr lang="es-PE" dirty="0">
              <a:latin typeface="Merriweather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5765" y="1059582"/>
            <a:ext cx="6192688" cy="3600400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Resultados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7994" t="26022" r="43590" b="65125"/>
          <a:stretch/>
        </p:blipFill>
        <p:spPr bwMode="auto">
          <a:xfrm>
            <a:off x="1115616" y="1995686"/>
            <a:ext cx="712879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5436096" y="1563638"/>
            <a:ext cx="576064" cy="396044"/>
          </a:xfrm>
          <a:prstGeom prst="downArrow">
            <a:avLst/>
          </a:prstGeom>
          <a:solidFill>
            <a:srgbClr val="61D6FF"/>
          </a:solidFill>
          <a:ln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51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750" y="404674"/>
            <a:ext cx="6880500" cy="582900"/>
          </a:xfrm>
        </p:spPr>
        <p:txBody>
          <a:bodyPr/>
          <a:lstStyle/>
          <a:p>
            <a:r>
              <a:rPr lang="es-PE" sz="4000" dirty="0" smtClean="0">
                <a:solidFill>
                  <a:schemeClr val="accent3"/>
                </a:solidFill>
              </a:rPr>
              <a:t>Resultados</a:t>
            </a:r>
            <a:endParaRPr lang="es-PE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24</a:t>
            </a:fld>
            <a:endParaRPr lang="es-PE"/>
          </a:p>
        </p:txBody>
      </p:sp>
      <p:sp>
        <p:nvSpPr>
          <p:cNvPr id="12" name="11 Elipse"/>
          <p:cNvSpPr/>
          <p:nvPr/>
        </p:nvSpPr>
        <p:spPr>
          <a:xfrm>
            <a:off x="1547664" y="1473150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1813992" y="2578710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pic>
        <p:nvPicPr>
          <p:cNvPr id="11" name="10 Imagen"/>
          <p:cNvPicPr/>
          <p:nvPr/>
        </p:nvPicPr>
        <p:blipFill rotWithShape="1">
          <a:blip r:embed="rId2"/>
          <a:srcRect l="36803" t="38406" r="36579" b="31642"/>
          <a:stretch/>
        </p:blipFill>
        <p:spPr bwMode="auto">
          <a:xfrm>
            <a:off x="5486400" y="3108030"/>
            <a:ext cx="2880320" cy="1588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Elipse"/>
          <p:cNvSpPr/>
          <p:nvPr/>
        </p:nvSpPr>
        <p:spPr>
          <a:xfrm>
            <a:off x="6674532" y="2571750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pic>
        <p:nvPicPr>
          <p:cNvPr id="15" name="14 Imagen"/>
          <p:cNvPicPr/>
          <p:nvPr/>
        </p:nvPicPr>
        <p:blipFill rotWithShape="1">
          <a:blip r:embed="rId3"/>
          <a:srcRect l="8295" t="72165" r="13424" b="11203"/>
          <a:stretch/>
        </p:blipFill>
        <p:spPr bwMode="auto">
          <a:xfrm>
            <a:off x="2245184" y="1386788"/>
            <a:ext cx="4933404" cy="676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448273" y="3241265"/>
            <a:ext cx="3739550" cy="1379220"/>
            <a:chOff x="2920682" y="1882140"/>
            <a:chExt cx="3739550" cy="1379220"/>
          </a:xfrm>
        </p:grpSpPr>
        <p:pic>
          <p:nvPicPr>
            <p:cNvPr id="16" name="15 Imagen"/>
            <p:cNvPicPr/>
            <p:nvPr/>
          </p:nvPicPr>
          <p:blipFill rotWithShape="1">
            <a:blip r:embed="rId4"/>
            <a:srcRect l="8420" t="24880" r="60545" b="52071"/>
            <a:stretch/>
          </p:blipFill>
          <p:spPr bwMode="auto">
            <a:xfrm>
              <a:off x="2920682" y="1882140"/>
              <a:ext cx="3302635" cy="1379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16 Imagen"/>
            <p:cNvPicPr/>
            <p:nvPr/>
          </p:nvPicPr>
          <p:blipFill rotWithShape="1">
            <a:blip r:embed="rId4"/>
            <a:srcRect l="86483" t="24880" r="8926" b="52071"/>
            <a:stretch/>
          </p:blipFill>
          <p:spPr bwMode="auto">
            <a:xfrm>
              <a:off x="6172552" y="1883092"/>
              <a:ext cx="487680" cy="13773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17 Rectángulo"/>
          <p:cNvSpPr/>
          <p:nvPr/>
        </p:nvSpPr>
        <p:spPr>
          <a:xfrm>
            <a:off x="1423702" y="1307482"/>
            <a:ext cx="5884601" cy="832219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Rectángulo"/>
          <p:cNvSpPr/>
          <p:nvPr/>
        </p:nvSpPr>
        <p:spPr>
          <a:xfrm>
            <a:off x="419674" y="2499742"/>
            <a:ext cx="3768150" cy="2187216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5486400" y="2499742"/>
            <a:ext cx="2902024" cy="2160240"/>
          </a:xfrm>
          <a:prstGeom prst="rect">
            <a:avLst/>
          </a:prstGeom>
          <a:noFill/>
          <a:ln w="38100">
            <a:solidFill>
              <a:srgbClr val="13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25</a:t>
            </a:fld>
            <a:endParaRPr lang="es-PE"/>
          </a:p>
        </p:txBody>
      </p:sp>
      <p:sp>
        <p:nvSpPr>
          <p:cNvPr id="7" name="Google Shape;585;p37"/>
          <p:cNvSpPr/>
          <p:nvPr/>
        </p:nvSpPr>
        <p:spPr>
          <a:xfrm>
            <a:off x="3491880" y="930154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619253" y="1269559"/>
            <a:ext cx="3600400" cy="1956310"/>
          </a:xfrm>
        </p:spPr>
        <p:txBody>
          <a:bodyPr/>
          <a:lstStyle/>
          <a:p>
            <a:r>
              <a:rPr lang="es-PE" sz="6000" dirty="0" smtClean="0">
                <a:solidFill>
                  <a:schemeClr val="accent3"/>
                </a:solidFill>
              </a:rPr>
              <a:t>Ahora, manos a la obra…</a:t>
            </a:r>
            <a:endParaRPr lang="es-PE" sz="6000" dirty="0">
              <a:solidFill>
                <a:schemeClr val="accent3"/>
              </a:solidFill>
            </a:endParaRPr>
          </a:p>
        </p:txBody>
      </p:sp>
      <p:pic>
        <p:nvPicPr>
          <p:cNvPr id="5122" name="Picture 2" descr="Resultado de imagen para trabajo computad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3"/>
          <a:stretch/>
        </p:blipFill>
        <p:spPr bwMode="auto">
          <a:xfrm>
            <a:off x="1403735" y="987574"/>
            <a:ext cx="2088232" cy="24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dirty="0" smtClean="0">
                <a:solidFill>
                  <a:srgbClr val="00B050"/>
                </a:solidFill>
              </a:rPr>
              <a:t>Actividad 1</a:t>
            </a:r>
            <a:endParaRPr lang="es-PE" sz="5400" dirty="0">
              <a:solidFill>
                <a:srgbClr val="00B05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26</a:t>
            </a:fld>
            <a:endParaRPr lang="es-P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8" t="18230" r="12079" b="52994"/>
          <a:stretch/>
        </p:blipFill>
        <p:spPr bwMode="auto">
          <a:xfrm>
            <a:off x="2899792" y="2643758"/>
            <a:ext cx="3424450" cy="227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33;p20"/>
          <p:cNvSpPr txBox="1">
            <a:spLocks/>
          </p:cNvSpPr>
          <p:nvPr/>
        </p:nvSpPr>
        <p:spPr>
          <a:xfrm>
            <a:off x="1155690" y="1275606"/>
            <a:ext cx="6584662" cy="54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Merriweather" charset="0"/>
                <a:cs typeface="Varela Round" charset="-79"/>
              </a:rPr>
              <a:t>Crear una prueba utilizando el programa </a:t>
            </a:r>
            <a:r>
              <a:rPr lang="es-PE" sz="1600" dirty="0" err="1" smtClean="0">
                <a:latin typeface="Merriweather" charset="0"/>
                <a:cs typeface="Varela Round" charset="-79"/>
              </a:rPr>
              <a:t>Socrative</a:t>
            </a:r>
            <a:r>
              <a:rPr lang="es-PE" sz="1600" dirty="0" smtClean="0">
                <a:latin typeface="Merriweather" charset="0"/>
                <a:cs typeface="Varela Round" charset="-79"/>
              </a:rPr>
              <a:t>, utilizando los diferentes tipos de respuesta que se presentaron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22081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1"/>
          <p:cNvSpPr txBox="1">
            <a:spLocks noGrp="1"/>
          </p:cNvSpPr>
          <p:nvPr>
            <p:ph type="body" idx="1"/>
          </p:nvPr>
        </p:nvSpPr>
        <p:spPr>
          <a:xfrm>
            <a:off x="443875" y="1131590"/>
            <a:ext cx="8064896" cy="2081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</a:pPr>
            <a:r>
              <a:rPr lang="es-ES" sz="1300" dirty="0" smtClean="0"/>
              <a:t>Es una plataforma gratuita que le permite al docente la creación de cuestionarios de evaluación. En ese sentido, se pueden crear concursos en el aula para aprender o reforzar el aprendizaje de los estudiantes. </a:t>
            </a:r>
          </a:p>
          <a:p>
            <a:pPr marL="285750" indent="-285750" algn="just">
              <a:lnSpc>
                <a:spcPct val="150000"/>
              </a:lnSpc>
            </a:pPr>
            <a:endParaRPr lang="es-PE" sz="1300" dirty="0" smtClean="0"/>
          </a:p>
          <a:p>
            <a:pPr marL="285750" indent="-285750" algn="just">
              <a:lnSpc>
                <a:spcPct val="150000"/>
              </a:lnSpc>
            </a:pPr>
            <a:r>
              <a:rPr lang="es-PE" sz="1300" dirty="0" smtClean="0"/>
              <a:t>Actúa como </a:t>
            </a:r>
            <a:r>
              <a:rPr lang="es-PE" sz="1300" dirty="0"/>
              <a:t>un juego donde el participante obtendrá </a:t>
            </a:r>
            <a:r>
              <a:rPr lang="es-PE" sz="1300" dirty="0" smtClean="0"/>
              <a:t>recompensas, </a:t>
            </a:r>
            <a:r>
              <a:rPr lang="es-PE" sz="1300" dirty="0"/>
              <a:t>a medida que responde las </a:t>
            </a:r>
            <a:r>
              <a:rPr lang="es-PE" sz="1300" dirty="0" smtClean="0"/>
              <a:t>preguntas </a:t>
            </a:r>
            <a:r>
              <a:rPr lang="es-PE" sz="1300" dirty="0"/>
              <a:t>de forma </a:t>
            </a:r>
            <a:r>
              <a:rPr lang="es-PE" sz="1300" dirty="0" smtClean="0"/>
              <a:t>correcta, </a:t>
            </a:r>
            <a:r>
              <a:rPr lang="es-PE" sz="1300" dirty="0"/>
              <a:t>y aquel que obtenga un mayor puntaje </a:t>
            </a:r>
            <a:r>
              <a:rPr lang="es-PE" sz="1300" dirty="0" smtClean="0"/>
              <a:t>será </a:t>
            </a:r>
            <a:r>
              <a:rPr lang="es-PE" sz="1300" dirty="0"/>
              <a:t>ubicado en lo más alto del </a:t>
            </a:r>
            <a:r>
              <a:rPr lang="es-PE" sz="1300" dirty="0" smtClean="0"/>
              <a:t>ranking.</a:t>
            </a:r>
          </a:p>
          <a:p>
            <a:pPr marL="0" lvl="0" indent="0">
              <a:lnSpc>
                <a:spcPct val="150000"/>
              </a:lnSpc>
              <a:buNone/>
            </a:pPr>
            <a:endParaRPr sz="1300" dirty="0"/>
          </a:p>
        </p:txBody>
      </p:sp>
      <p:sp>
        <p:nvSpPr>
          <p:cNvPr id="1955" name="Google Shape;1955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050" name="Picture 2" descr="Resultado de imagen de kahoot lo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10505" r="14745" b="10721"/>
          <a:stretch/>
        </p:blipFill>
        <p:spPr bwMode="auto">
          <a:xfrm>
            <a:off x="3182783" y="3507854"/>
            <a:ext cx="2808312" cy="14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44;p20"/>
          <p:cNvSpPr txBox="1">
            <a:spLocks/>
          </p:cNvSpPr>
          <p:nvPr/>
        </p:nvSpPr>
        <p:spPr>
          <a:xfrm>
            <a:off x="1036073" y="483518"/>
            <a:ext cx="6880500" cy="79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PE" sz="8000" dirty="0" smtClean="0">
                <a:solidFill>
                  <a:schemeClr val="accent3"/>
                </a:solidFill>
              </a:rPr>
              <a:t>APP:</a:t>
            </a:r>
            <a:r>
              <a:rPr lang="es-PE" sz="8000" dirty="0" smtClean="0">
                <a:solidFill>
                  <a:srgbClr val="00B0F0"/>
                </a:solidFill>
              </a:rPr>
              <a:t> </a:t>
            </a:r>
            <a:r>
              <a:rPr lang="es-PE" sz="8000" dirty="0" err="1" smtClean="0">
                <a:solidFill>
                  <a:srgbClr val="00B0F0"/>
                </a:solidFill>
              </a:rPr>
              <a:t>Kahoot</a:t>
            </a:r>
            <a:r>
              <a:rPr lang="es-PE" sz="8000" dirty="0" smtClean="0">
                <a:solidFill>
                  <a:srgbClr val="00B0F0"/>
                </a:solidFill>
              </a:rPr>
              <a:t>!</a:t>
            </a:r>
            <a:endParaRPr lang="es-PE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>
            <a:spLocks noGrp="1"/>
          </p:cNvSpPr>
          <p:nvPr>
            <p:ph type="title"/>
          </p:nvPr>
        </p:nvSpPr>
        <p:spPr>
          <a:xfrm>
            <a:off x="1256228" y="627534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dirty="0" smtClean="0"/>
              <a:t>V</a:t>
            </a:r>
            <a:r>
              <a:rPr lang="en" sz="4400" dirty="0" smtClean="0"/>
              <a:t>entajas de usar kahoot</a:t>
            </a:r>
            <a:endParaRPr sz="4400" dirty="0"/>
          </a:p>
        </p:txBody>
      </p:sp>
      <p:sp>
        <p:nvSpPr>
          <p:cNvPr id="1975" name="Google Shape;1975;p24"/>
          <p:cNvSpPr/>
          <p:nvPr/>
        </p:nvSpPr>
        <p:spPr>
          <a:xfrm>
            <a:off x="3706478" y="2787774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Sirve como herramienta de refuerzo.</a:t>
            </a:r>
            <a:endParaRPr lang="es-PE" dirty="0">
              <a:latin typeface="Merriweather" charset="0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1691680" y="1419622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300" dirty="0">
                <a:latin typeface="Merriweather" charset="0"/>
              </a:rPr>
              <a:t>Todo estudiante que cuente con Smartphone puede responder a las preguntas</a:t>
            </a:r>
            <a:r>
              <a:rPr lang="es-PE" sz="1300" dirty="0" smtClean="0">
                <a:latin typeface="Merriweather" charset="0"/>
              </a:rPr>
              <a:t>.</a:t>
            </a:r>
            <a:endParaRPr sz="13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796136" y="1419622"/>
            <a:ext cx="1980000" cy="1980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>
                <a:latin typeface="Merriweather" charset="0"/>
              </a:rPr>
              <a:t>Promueve la competitividad entre los estudiantes</a:t>
            </a:r>
            <a:r>
              <a:rPr lang="es-PE" dirty="0" smtClean="0">
                <a:latin typeface="Merriweather" charset="0"/>
              </a:rPr>
              <a:t>.</a:t>
            </a:r>
            <a:endParaRPr lang="es-PE" dirty="0">
              <a:latin typeface="Merriweather" charset="0"/>
            </a:endParaRPr>
          </a:p>
        </p:txBody>
      </p:sp>
      <p:sp>
        <p:nvSpPr>
          <p:cNvPr id="1978" name="Google Shape;1978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5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7754" y="699542"/>
            <a:ext cx="6880500" cy="582900"/>
          </a:xfrm>
        </p:spPr>
        <p:txBody>
          <a:bodyPr/>
          <a:lstStyle/>
          <a:p>
            <a:r>
              <a:rPr lang="es-PE" sz="4400" dirty="0" smtClean="0"/>
              <a:t>Pasos para utilizar </a:t>
            </a:r>
            <a:r>
              <a:rPr lang="es-PE" sz="4400" dirty="0" err="1" smtClean="0"/>
              <a:t>Kahoot</a:t>
            </a:r>
            <a:r>
              <a:rPr lang="es-PE" sz="4400" dirty="0" smtClean="0"/>
              <a:t>!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29</a:t>
            </a:fld>
            <a:endParaRPr lang="es-PE"/>
          </a:p>
        </p:txBody>
      </p:sp>
      <p:sp>
        <p:nvSpPr>
          <p:cNvPr id="5" name="Google Shape;133;p20"/>
          <p:cNvSpPr txBox="1">
            <a:spLocks/>
          </p:cNvSpPr>
          <p:nvPr/>
        </p:nvSpPr>
        <p:spPr>
          <a:xfrm>
            <a:off x="2051720" y="3651870"/>
            <a:ext cx="5112568" cy="798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900" dirty="0" smtClean="0">
                <a:solidFill>
                  <a:srgbClr val="0070C0"/>
                </a:solidFill>
                <a:latin typeface="Varela Round" charset="-79"/>
                <a:cs typeface="Varela Round" charset="-79"/>
              </a:rPr>
              <a:t>Siga las indicaciones del facilitador y del manual enviado a su correo electrónico.</a:t>
            </a:r>
          </a:p>
        </p:txBody>
      </p:sp>
      <p:pic>
        <p:nvPicPr>
          <p:cNvPr id="1026" name="Picture 2" descr="Resultado de imagen de profesor guí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2"/>
          <a:stretch/>
        </p:blipFill>
        <p:spPr bwMode="auto">
          <a:xfrm>
            <a:off x="3419872" y="1419622"/>
            <a:ext cx="18722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35605" y="1120730"/>
            <a:ext cx="4584467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Objetivos de la sesión</a:t>
            </a:r>
            <a:endParaRPr sz="4400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1043608" y="2139702"/>
            <a:ext cx="6552728" cy="243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PE" dirty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Divertirnos y aprender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PE" dirty="0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Reflexionar sobre las acciones que realizo como docente para promover la participación de mis estudiantes.</a:t>
            </a:r>
            <a:endParaRPr lang="es-PE" dirty="0">
              <a:solidFill>
                <a:srgbClr val="2C3E50"/>
              </a:solidFill>
              <a:latin typeface="Merriweather" charset="0"/>
              <a:ea typeface="Merriweather"/>
              <a:cs typeface="Merriweather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PE" dirty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Conocer </a:t>
            </a:r>
            <a:r>
              <a:rPr lang="es-PE" dirty="0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las aplicaciones (apps) </a:t>
            </a:r>
            <a:r>
              <a:rPr lang="es-PE" dirty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que se pueden utilizar para promover la </a:t>
            </a:r>
            <a:r>
              <a:rPr lang="es-PE" dirty="0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participación activa de los estudiantes.</a:t>
            </a:r>
            <a:endParaRPr lang="es-PE" dirty="0">
              <a:solidFill>
                <a:srgbClr val="2C3E50"/>
              </a:solidFill>
              <a:latin typeface="Merriweather" charset="0"/>
              <a:ea typeface="Merriweather"/>
              <a:cs typeface="Merriweather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PE" dirty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Conocer y utilizar </a:t>
            </a:r>
            <a:r>
              <a:rPr lang="es-PE" dirty="0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las herramientas de las apps: </a:t>
            </a:r>
            <a:r>
              <a:rPr lang="es-PE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Kahoot</a:t>
            </a:r>
            <a:r>
              <a:rPr lang="es-PE" dirty="0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 y </a:t>
            </a:r>
            <a:r>
              <a:rPr lang="es-PE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Merriweather"/>
              </a:rPr>
              <a:t>Socrative</a:t>
            </a:r>
            <a:endParaRPr dirty="0">
              <a:solidFill>
                <a:srgbClr val="2C3E50"/>
              </a:solidFill>
              <a:latin typeface="Merriweather" charset="0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2C3E50"/>
              </a:solidFill>
              <a:latin typeface="Merriweather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AutoShape 2" descr="Resultado de imagen para obje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objetiv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Resultado de imagen para objetiv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Resultado de imagen para obje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00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9542"/>
            <a:ext cx="6880500" cy="582900"/>
          </a:xfrm>
        </p:spPr>
        <p:txBody>
          <a:bodyPr/>
          <a:lstStyle/>
          <a:p>
            <a:r>
              <a:rPr lang="es-PE" sz="4400" dirty="0" smtClean="0"/>
              <a:t>Pasos para utilizar </a:t>
            </a:r>
            <a:r>
              <a:rPr lang="es-PE" sz="4400" dirty="0" err="1" smtClean="0"/>
              <a:t>Kahoot</a:t>
            </a:r>
            <a:r>
              <a:rPr lang="es-PE" sz="4400" dirty="0" smtClean="0"/>
              <a:t>!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30</a:t>
            </a:fld>
            <a:endParaRPr lang="es-PE"/>
          </a:p>
        </p:txBody>
      </p:sp>
      <p:sp>
        <p:nvSpPr>
          <p:cNvPr id="4" name="Google Shape;1975;p24">
            <a:hlinkClick r:id="rId2" action="ppaction://hlinksldjump"/>
          </p:cNvPr>
          <p:cNvSpPr/>
          <p:nvPr/>
        </p:nvSpPr>
        <p:spPr>
          <a:xfrm>
            <a:off x="2394102" y="271576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9C5BCD">
                  <a:tint val="66000"/>
                  <a:satMod val="160000"/>
                </a:srgbClr>
              </a:gs>
              <a:gs pos="50000">
                <a:srgbClr val="9C5BCD">
                  <a:tint val="44500"/>
                  <a:satMod val="160000"/>
                </a:srgbClr>
              </a:gs>
              <a:gs pos="100000">
                <a:srgbClr val="9C5BC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Gestión de prueba</a:t>
            </a:r>
            <a:endParaRPr lang="es-PE" dirty="0">
              <a:latin typeface="Merriweather" charset="0"/>
            </a:endParaRPr>
          </a:p>
        </p:txBody>
      </p:sp>
      <p:sp>
        <p:nvSpPr>
          <p:cNvPr id="5" name="Google Shape;1976;p24">
            <a:hlinkClick r:id="rId3" action="ppaction://hlinksldjump"/>
          </p:cNvPr>
          <p:cNvSpPr/>
          <p:nvPr/>
        </p:nvSpPr>
        <p:spPr>
          <a:xfrm>
            <a:off x="755576" y="141962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Acceso a </a:t>
            </a:r>
            <a:r>
              <a:rPr lang="es-PE" dirty="0" err="1" smtClean="0">
                <a:latin typeface="Merriweather" charset="0"/>
              </a:rPr>
              <a:t>Kahoot</a:t>
            </a:r>
            <a:r>
              <a:rPr lang="es-PE" dirty="0" smtClean="0">
                <a:latin typeface="Merriweather" charset="0"/>
              </a:rPr>
              <a:t>!</a:t>
            </a:r>
            <a:endParaRPr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Google Shape;1977;p24">
            <a:hlinkClick r:id="rId4" action="ppaction://hlinksldjump"/>
          </p:cNvPr>
          <p:cNvSpPr/>
          <p:nvPr/>
        </p:nvSpPr>
        <p:spPr>
          <a:xfrm>
            <a:off x="5940152" y="2663845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003DB8">
                  <a:tint val="66000"/>
                  <a:satMod val="160000"/>
                </a:srgbClr>
              </a:gs>
              <a:gs pos="50000">
                <a:srgbClr val="003DB8">
                  <a:tint val="44500"/>
                  <a:satMod val="160000"/>
                </a:srgbClr>
              </a:gs>
              <a:gs pos="100000">
                <a:srgbClr val="003DB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300" dirty="0" smtClean="0">
                <a:latin typeface="Merriweather" charset="0"/>
              </a:rPr>
              <a:t>Resultados</a:t>
            </a:r>
            <a:endParaRPr lang="es-PE" sz="1300" dirty="0">
              <a:latin typeface="Merriweather" charset="0"/>
            </a:endParaRPr>
          </a:p>
        </p:txBody>
      </p:sp>
      <p:sp>
        <p:nvSpPr>
          <p:cNvPr id="7" name="Google Shape;1975;p24">
            <a:hlinkClick r:id="rId5" action="ppaction://hlinksldjump"/>
          </p:cNvPr>
          <p:cNvSpPr/>
          <p:nvPr/>
        </p:nvSpPr>
        <p:spPr>
          <a:xfrm>
            <a:off x="4139952" y="141962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dirty="0" smtClean="0">
                <a:latin typeface="Merriweather" charset="0"/>
              </a:rPr>
              <a:t>Aplicación de prueba</a:t>
            </a:r>
            <a:endParaRPr lang="es-PE" dirty="0">
              <a:latin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 smtClean="0"/>
              <a:t>Acceso a </a:t>
            </a:r>
            <a:r>
              <a:rPr lang="es-PE" sz="4400" dirty="0" err="1" smtClean="0"/>
              <a:t>Kahoot</a:t>
            </a:r>
            <a:r>
              <a:rPr lang="es-PE" sz="4400" dirty="0" smtClean="0"/>
              <a:t>!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31</a:t>
            </a:fld>
            <a:endParaRPr lang="es-PE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88954708"/>
              </p:ext>
            </p:extLst>
          </p:nvPr>
        </p:nvGraphicFramePr>
        <p:xfrm>
          <a:off x="1043608" y="1280115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30383" r="36721" b="13411"/>
          <a:stretch/>
        </p:blipFill>
        <p:spPr bwMode="auto">
          <a:xfrm>
            <a:off x="3275856" y="2067694"/>
            <a:ext cx="2428504" cy="27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>
            <a:hlinkClick r:id="rId8" action="ppaction://hlinksldjump"/>
          </p:cNvPr>
          <p:cNvSpPr/>
          <p:nvPr/>
        </p:nvSpPr>
        <p:spPr>
          <a:xfrm>
            <a:off x="8532440" y="4587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1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32</a:t>
            </a:fld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r="54151" b="81607"/>
          <a:stretch/>
        </p:blipFill>
        <p:spPr bwMode="auto">
          <a:xfrm>
            <a:off x="1408854" y="1693109"/>
            <a:ext cx="6489407" cy="51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76 Flecha abajo"/>
          <p:cNvSpPr/>
          <p:nvPr/>
        </p:nvSpPr>
        <p:spPr>
          <a:xfrm>
            <a:off x="5472478" y="1293687"/>
            <a:ext cx="539682" cy="379731"/>
          </a:xfrm>
          <a:prstGeom prst="down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23793" r="80941" b="45997"/>
          <a:stretch/>
        </p:blipFill>
        <p:spPr bwMode="auto">
          <a:xfrm>
            <a:off x="1432578" y="2283718"/>
            <a:ext cx="2382151" cy="22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793361" y="2427734"/>
            <a:ext cx="3063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Merriweather" charset="0"/>
              </a:rPr>
              <a:t>Pruebas creadas por el propio usuario.</a:t>
            </a:r>
            <a:endParaRPr lang="es-PE" sz="1200" dirty="0">
              <a:latin typeface="Merriweather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93361" y="3374871"/>
            <a:ext cx="3082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Merriweather" charset="0"/>
              </a:rPr>
              <a:t>Pruebas seleccionadas como favoritas.</a:t>
            </a:r>
            <a:endParaRPr lang="es-PE" sz="1200" dirty="0">
              <a:latin typeface="Merriweather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93361" y="3806919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Merriweather" charset="0"/>
              </a:rPr>
              <a:t>Pruebas compartidas conmigo.</a:t>
            </a:r>
            <a:endParaRPr lang="es-PE" sz="1200" dirty="0">
              <a:latin typeface="Merriweather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93361" y="423896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Merriweather" charset="0"/>
              </a:rPr>
              <a:t>Borradores</a:t>
            </a:r>
            <a:endParaRPr lang="es-PE" sz="1200" dirty="0">
              <a:latin typeface="Merriweather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93361" y="2870815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Merriweather" charset="0"/>
              </a:rPr>
              <a:t>Pruebas creadas de forma grupal.</a:t>
            </a:r>
            <a:endParaRPr lang="es-PE" sz="1200" dirty="0">
              <a:latin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33</a:t>
            </a:fld>
            <a:endParaRPr lang="es-PE"/>
          </a:p>
        </p:txBody>
      </p:sp>
      <p:sp>
        <p:nvSpPr>
          <p:cNvPr id="4" name="3 Rectángulo redondeado"/>
          <p:cNvSpPr/>
          <p:nvPr/>
        </p:nvSpPr>
        <p:spPr>
          <a:xfrm>
            <a:off x="472750" y="1234848"/>
            <a:ext cx="1872208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erriweather" charset="0"/>
              </a:rPr>
              <a:t>Crear de prueba</a:t>
            </a:r>
            <a:endParaRPr lang="es-PE" dirty="0">
              <a:latin typeface="Merriweather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75705" t="17006" r="2665" b="77396"/>
          <a:stretch/>
        </p:blipFill>
        <p:spPr bwMode="auto">
          <a:xfrm>
            <a:off x="832790" y="3306068"/>
            <a:ext cx="3163146" cy="630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76 Flecha abajo"/>
          <p:cNvSpPr/>
          <p:nvPr/>
        </p:nvSpPr>
        <p:spPr>
          <a:xfrm>
            <a:off x="2246890" y="2660095"/>
            <a:ext cx="539682" cy="559727"/>
          </a:xfrm>
          <a:prstGeom prst="down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25705" t="16448" r="25706" b="11069"/>
          <a:stretch/>
        </p:blipFill>
        <p:spPr bwMode="auto">
          <a:xfrm>
            <a:off x="4860032" y="1779662"/>
            <a:ext cx="3384376" cy="2918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83568" y="1923678"/>
            <a:ext cx="3528392" cy="22322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4788024" y="1234848"/>
            <a:ext cx="3528392" cy="362211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2264703" y="206769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1" name="10 Elipse"/>
          <p:cNvSpPr/>
          <p:nvPr/>
        </p:nvSpPr>
        <p:spPr>
          <a:xfrm>
            <a:off x="6300192" y="137555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7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dirty="0" smtClean="0"/>
              <a:t>Gestión de prueba</a:t>
            </a:r>
            <a:endParaRPr lang="es-PE" sz="5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34</a:t>
            </a:fld>
            <a:endParaRPr lang="es-PE"/>
          </a:p>
        </p:txBody>
      </p:sp>
      <p:sp>
        <p:nvSpPr>
          <p:cNvPr id="4" name="3 Rectángulo redondeado"/>
          <p:cNvSpPr/>
          <p:nvPr/>
        </p:nvSpPr>
        <p:spPr>
          <a:xfrm>
            <a:off x="472749" y="1234848"/>
            <a:ext cx="2515075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erriweather" charset="0"/>
              </a:rPr>
              <a:t>Poner título a la prueba</a:t>
            </a:r>
            <a:endParaRPr lang="es-PE" dirty="0">
              <a:latin typeface="Merriweather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1923678"/>
            <a:ext cx="3528392" cy="22322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4788024" y="1234848"/>
            <a:ext cx="3528392" cy="362211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2264703" y="206769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1" name="10 Elipse"/>
          <p:cNvSpPr/>
          <p:nvPr/>
        </p:nvSpPr>
        <p:spPr>
          <a:xfrm>
            <a:off x="6300192" y="137555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pic>
        <p:nvPicPr>
          <p:cNvPr id="12" name="11 Imagen"/>
          <p:cNvPicPr/>
          <p:nvPr/>
        </p:nvPicPr>
        <p:blipFill rotWithShape="1">
          <a:blip r:embed="rId2"/>
          <a:srcRect t="12057" r="69432" b="82515"/>
          <a:stretch/>
        </p:blipFill>
        <p:spPr bwMode="auto">
          <a:xfrm>
            <a:off x="838149" y="3363838"/>
            <a:ext cx="3219229" cy="54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76 Flecha abajo"/>
          <p:cNvSpPr/>
          <p:nvPr/>
        </p:nvSpPr>
        <p:spPr>
          <a:xfrm>
            <a:off x="2339752" y="2787774"/>
            <a:ext cx="380894" cy="432048"/>
          </a:xfrm>
          <a:prstGeom prst="down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14" name="13 Imagen"/>
          <p:cNvPicPr/>
          <p:nvPr/>
        </p:nvPicPr>
        <p:blipFill rotWithShape="1">
          <a:blip r:embed="rId3"/>
          <a:srcRect l="26417" t="14070" r="27249" b="7538"/>
          <a:stretch/>
        </p:blipFill>
        <p:spPr bwMode="auto">
          <a:xfrm>
            <a:off x="5076056" y="1995686"/>
            <a:ext cx="2962570" cy="2702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1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35</a:t>
            </a:fld>
            <a:endParaRPr lang="es-PE"/>
          </a:p>
        </p:txBody>
      </p:sp>
      <p:sp>
        <p:nvSpPr>
          <p:cNvPr id="5" name="4 Rectángulo redondeado"/>
          <p:cNvSpPr/>
          <p:nvPr/>
        </p:nvSpPr>
        <p:spPr>
          <a:xfrm>
            <a:off x="539552" y="1131590"/>
            <a:ext cx="2296010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Merriweather" charset="0"/>
              </a:rPr>
              <a:t>Agregar preguntas</a:t>
            </a:r>
            <a:endParaRPr lang="es-PE" sz="1600" dirty="0">
              <a:latin typeface="Merriweather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r="22619" b="32117"/>
          <a:stretch/>
        </p:blipFill>
        <p:spPr bwMode="auto">
          <a:xfrm>
            <a:off x="1691680" y="2306534"/>
            <a:ext cx="6552728" cy="235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67610" y="2396797"/>
            <a:ext cx="2456518" cy="108646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errar llave"/>
          <p:cNvSpPr/>
          <p:nvPr/>
        </p:nvSpPr>
        <p:spPr>
          <a:xfrm rot="16200000">
            <a:off x="4355975" y="938381"/>
            <a:ext cx="288033" cy="2448272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3419872" y="1707654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Merriweather" charset="0"/>
              </a:rPr>
              <a:t>Preguntas de uso libre</a:t>
            </a:r>
            <a:endParaRPr lang="es-PE" dirty="0">
              <a:latin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89139"/>
            <a:ext cx="6880500" cy="582900"/>
          </a:xfrm>
        </p:spPr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36</a:t>
            </a:fld>
            <a:endParaRPr lang="es-PE"/>
          </a:p>
        </p:txBody>
      </p:sp>
      <p:sp>
        <p:nvSpPr>
          <p:cNvPr id="4" name="3 Rectángulo redondeado"/>
          <p:cNvSpPr/>
          <p:nvPr/>
        </p:nvSpPr>
        <p:spPr>
          <a:xfrm>
            <a:off x="472750" y="771550"/>
            <a:ext cx="2296010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Merriweather" charset="0"/>
              </a:rPr>
              <a:t>Agregar preguntas</a:t>
            </a:r>
            <a:endParaRPr lang="es-PE" sz="1600" dirty="0">
              <a:latin typeface="Merriweather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22586" r="2220" b="5819"/>
          <a:stretch/>
        </p:blipFill>
        <p:spPr bwMode="auto">
          <a:xfrm>
            <a:off x="1888176" y="1744515"/>
            <a:ext cx="5983365" cy="305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259631" y="2120363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683568" y="2048355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663834" y="284800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2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83568" y="4119922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3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83568" y="293179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683568" y="361830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1259632" y="3003798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derecha"/>
          <p:cNvSpPr/>
          <p:nvPr/>
        </p:nvSpPr>
        <p:spPr>
          <a:xfrm>
            <a:off x="1250157" y="3654310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derecha"/>
          <p:cNvSpPr/>
          <p:nvPr/>
        </p:nvSpPr>
        <p:spPr>
          <a:xfrm>
            <a:off x="1250158" y="4155926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 redondeado"/>
          <p:cNvSpPr/>
          <p:nvPr/>
        </p:nvSpPr>
        <p:spPr>
          <a:xfrm>
            <a:off x="899592" y="1312467"/>
            <a:ext cx="3312368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>
                <a:latin typeface="Merriweather" charset="0"/>
              </a:rPr>
              <a:t>Pregunta </a:t>
            </a:r>
            <a:r>
              <a:rPr lang="es-PE" dirty="0">
                <a:latin typeface="Merriweather" charset="0"/>
              </a:rPr>
              <a:t>de respuesta múltiple</a:t>
            </a:r>
          </a:p>
        </p:txBody>
      </p:sp>
    </p:spTree>
    <p:extLst>
      <p:ext uri="{BB962C8B-B14F-4D97-AF65-F5344CB8AC3E}">
        <p14:creationId xmlns:p14="http://schemas.microsoft.com/office/powerpoint/2010/main" val="702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21946" r="2905" b="9395"/>
          <a:stretch/>
        </p:blipFill>
        <p:spPr bwMode="auto">
          <a:xfrm>
            <a:off x="1971032" y="1778600"/>
            <a:ext cx="6124583" cy="30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8915" y="404674"/>
            <a:ext cx="6880500" cy="582900"/>
          </a:xfrm>
        </p:spPr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37</a:t>
            </a:fld>
            <a:endParaRPr lang="es-PE"/>
          </a:p>
        </p:txBody>
      </p:sp>
      <p:sp>
        <p:nvSpPr>
          <p:cNvPr id="4" name="3 Rectángulo redondeado"/>
          <p:cNvSpPr/>
          <p:nvPr/>
        </p:nvSpPr>
        <p:spPr>
          <a:xfrm>
            <a:off x="472750" y="771550"/>
            <a:ext cx="2296010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Merriweather" charset="0"/>
              </a:rPr>
              <a:t>Agregar preguntas</a:t>
            </a:r>
            <a:endParaRPr lang="es-PE" sz="1600" dirty="0">
              <a:latin typeface="Merriweather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259631" y="2120363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683568" y="2048355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807706" y="296779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2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83568" y="437195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3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83568" y="311181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683568" y="379832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1259632" y="3183818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derecha"/>
          <p:cNvSpPr/>
          <p:nvPr/>
        </p:nvSpPr>
        <p:spPr>
          <a:xfrm>
            <a:off x="1250157" y="3834330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derecha"/>
          <p:cNvSpPr/>
          <p:nvPr/>
        </p:nvSpPr>
        <p:spPr>
          <a:xfrm>
            <a:off x="1250158" y="4407954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 redondeado"/>
          <p:cNvSpPr/>
          <p:nvPr/>
        </p:nvSpPr>
        <p:spPr>
          <a:xfrm>
            <a:off x="899592" y="1312467"/>
            <a:ext cx="3312368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>
                <a:latin typeface="Merriweather" charset="0"/>
              </a:rPr>
              <a:t>Pregunta </a:t>
            </a:r>
            <a:r>
              <a:rPr lang="es-PE" dirty="0">
                <a:latin typeface="Merriweather" charset="0"/>
              </a:rPr>
              <a:t>de </a:t>
            </a:r>
            <a:r>
              <a:rPr lang="es-PE" dirty="0" smtClean="0">
                <a:latin typeface="Merriweather" charset="0"/>
              </a:rPr>
              <a:t>verdadero o falso</a:t>
            </a:r>
            <a:endParaRPr lang="es-PE" dirty="0">
              <a:latin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21946" r="2905" b="9395"/>
          <a:stretch/>
        </p:blipFill>
        <p:spPr bwMode="auto">
          <a:xfrm>
            <a:off x="1971032" y="1778600"/>
            <a:ext cx="6124583" cy="30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8024"/>
            <a:ext cx="6880500" cy="582900"/>
          </a:xfrm>
        </p:spPr>
        <p:txBody>
          <a:bodyPr/>
          <a:lstStyle/>
          <a:p>
            <a:r>
              <a:rPr lang="es-PE" sz="4400" dirty="0" smtClean="0"/>
              <a:t>Gestión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38</a:t>
            </a:fld>
            <a:endParaRPr lang="es-PE"/>
          </a:p>
        </p:txBody>
      </p:sp>
      <p:sp>
        <p:nvSpPr>
          <p:cNvPr id="4" name="3 Rectángulo redondeado"/>
          <p:cNvSpPr/>
          <p:nvPr/>
        </p:nvSpPr>
        <p:spPr>
          <a:xfrm>
            <a:off x="472750" y="771550"/>
            <a:ext cx="2296010" cy="43204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Merriweather" charset="0"/>
              </a:rPr>
              <a:t>Agregar preguntas</a:t>
            </a:r>
            <a:endParaRPr lang="es-PE" sz="1600" dirty="0">
              <a:latin typeface="Merriweather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259631" y="2120363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683568" y="2048355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807706" y="296779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2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83568" y="437195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3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83568" y="311181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683568" y="379832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1259632" y="3183818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derecha"/>
          <p:cNvSpPr/>
          <p:nvPr/>
        </p:nvSpPr>
        <p:spPr>
          <a:xfrm>
            <a:off x="1250157" y="3834330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derecha"/>
          <p:cNvSpPr/>
          <p:nvPr/>
        </p:nvSpPr>
        <p:spPr>
          <a:xfrm>
            <a:off x="1250158" y="4407954"/>
            <a:ext cx="628545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 redondeado"/>
          <p:cNvSpPr/>
          <p:nvPr/>
        </p:nvSpPr>
        <p:spPr>
          <a:xfrm>
            <a:off x="899592" y="1312467"/>
            <a:ext cx="3312368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>
                <a:latin typeface="Merriweather" charset="0"/>
              </a:rPr>
              <a:t>Pregunta </a:t>
            </a:r>
            <a:r>
              <a:rPr lang="es-PE" dirty="0">
                <a:latin typeface="Merriweather" charset="0"/>
              </a:rPr>
              <a:t>de </a:t>
            </a:r>
            <a:r>
              <a:rPr lang="es-PE" dirty="0" smtClean="0">
                <a:latin typeface="Merriweather" charset="0"/>
              </a:rPr>
              <a:t>“verdadero o falso”</a:t>
            </a:r>
            <a:endParaRPr lang="es-PE" dirty="0">
              <a:latin typeface="Merriweather" charset="0"/>
            </a:endParaRPr>
          </a:p>
        </p:txBody>
      </p:sp>
      <p:sp>
        <p:nvSpPr>
          <p:cNvPr id="16" name="15 Elipse">
            <a:hlinkClick r:id="rId3" action="ppaction://hlinksldjump"/>
          </p:cNvPr>
          <p:cNvSpPr/>
          <p:nvPr/>
        </p:nvSpPr>
        <p:spPr>
          <a:xfrm>
            <a:off x="8532440" y="4587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71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smtClean="0"/>
              <a:t>Aplicación de prueba</a:t>
            </a:r>
            <a:endParaRPr lang="es-PE" sz="4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39</a:t>
            </a:fld>
            <a:endParaRPr lang="es-PE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0438" t="26329" r="45329" b="53434"/>
          <a:stretch/>
        </p:blipFill>
        <p:spPr bwMode="auto">
          <a:xfrm>
            <a:off x="1102763" y="2160446"/>
            <a:ext cx="2906026" cy="1339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174771" y="1563638"/>
            <a:ext cx="3037189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dirty="0" smtClean="0">
                <a:latin typeface="Merriweather" charset="0"/>
              </a:rPr>
              <a:t>Seleccionar la prueba a utilizar</a:t>
            </a:r>
            <a:endParaRPr lang="es-PE" dirty="0">
              <a:latin typeface="Merriweather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t="22450" r="38073" b="24396"/>
          <a:stretch/>
        </p:blipFill>
        <p:spPr bwMode="auto">
          <a:xfrm>
            <a:off x="4835968" y="2160446"/>
            <a:ext cx="3570724" cy="2022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292080" y="1563638"/>
            <a:ext cx="3024336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>
                <a:latin typeface="Merriweather" charset="0"/>
              </a:rPr>
              <a:t>Dar play a la prueba</a:t>
            </a:r>
            <a:endParaRPr lang="es-PE" dirty="0">
              <a:latin typeface="Merriweather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4731" y="1563638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860032" y="1563638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99592" y="2139702"/>
            <a:ext cx="3096344" cy="15263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4769756" y="2139702"/>
            <a:ext cx="3690676" cy="21602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0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>
            <a:spLocks noGrp="1"/>
          </p:cNvSpPr>
          <p:nvPr>
            <p:ph type="ctrTitle" idx="4294967295"/>
          </p:nvPr>
        </p:nvSpPr>
        <p:spPr>
          <a:xfrm>
            <a:off x="1835696" y="771550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certificación</a:t>
            </a:r>
            <a:endParaRPr sz="4800" dirty="0"/>
          </a:p>
        </p:txBody>
      </p:sp>
      <p:sp>
        <p:nvSpPr>
          <p:cNvPr id="1907" name="Google Shape;1907;p15"/>
          <p:cNvSpPr txBox="1">
            <a:spLocks noGrp="1"/>
          </p:cNvSpPr>
          <p:nvPr>
            <p:ph type="body" idx="4294967295"/>
          </p:nvPr>
        </p:nvSpPr>
        <p:spPr>
          <a:xfrm>
            <a:off x="1331640" y="1635646"/>
            <a:ext cx="6192688" cy="1560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PE" sz="1800" dirty="0" smtClean="0"/>
              <a:t>Asistencia completa al taller (3 </a:t>
            </a:r>
            <a:r>
              <a:rPr lang="es-PE" sz="1800" dirty="0" smtClean="0"/>
              <a:t>horas</a:t>
            </a:r>
            <a:r>
              <a:rPr lang="es-PE" sz="18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PE" sz="1800" dirty="0" smtClean="0"/>
              <a:t>Participar </a:t>
            </a:r>
            <a:r>
              <a:rPr lang="es-PE" sz="1800" dirty="0"/>
              <a:t>activamente en el </a:t>
            </a:r>
            <a:r>
              <a:rPr lang="es-PE" sz="1800" dirty="0" smtClean="0"/>
              <a:t>taller</a:t>
            </a:r>
            <a:endParaRPr lang="es-PE" sz="18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PE" sz="1800" dirty="0"/>
              <a:t>Realizar el trabajo encomendado por </a:t>
            </a:r>
            <a:r>
              <a:rPr lang="es-PE" sz="1800" dirty="0" smtClean="0"/>
              <a:t>el facilitador</a:t>
            </a:r>
            <a:endParaRPr lang="es-PE" sz="2800" dirty="0"/>
          </a:p>
        </p:txBody>
      </p:sp>
      <p:sp>
        <p:nvSpPr>
          <p:cNvPr id="1909" name="Google Shape;1909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AutoShape 2" descr="Resultado de imagen para certificado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certificado anim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Resultado de imagen para certificado anima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6" name="Picture 8" descr="Resultado de imagen para certificado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1830"/>
            <a:ext cx="2268252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50"/>
            <a:ext cx="6880500" cy="582900"/>
          </a:xfrm>
        </p:spPr>
        <p:txBody>
          <a:bodyPr/>
          <a:lstStyle/>
          <a:p>
            <a:r>
              <a:rPr lang="es-PE" sz="4000" dirty="0" smtClean="0"/>
              <a:t>Aplicación de prueba</a:t>
            </a:r>
            <a:endParaRPr lang="es-P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40</a:t>
            </a:fld>
            <a:endParaRPr lang="es-PE"/>
          </a:p>
        </p:txBody>
      </p:sp>
      <p:sp>
        <p:nvSpPr>
          <p:cNvPr id="5" name="4 Rectángulo redondeado"/>
          <p:cNvSpPr/>
          <p:nvPr/>
        </p:nvSpPr>
        <p:spPr>
          <a:xfrm>
            <a:off x="827584" y="1563638"/>
            <a:ext cx="1512168" cy="108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dirty="0" smtClean="0">
                <a:latin typeface="Merriweather" charset="0"/>
              </a:rPr>
              <a:t>Seleccionar la forma de aplicación</a:t>
            </a:r>
            <a:endParaRPr lang="es-PE" dirty="0">
              <a:latin typeface="Merriweather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403648" y="1059582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26243" r="31929" b="14341"/>
          <a:stretch/>
        </p:blipFill>
        <p:spPr bwMode="auto">
          <a:xfrm>
            <a:off x="2555776" y="771550"/>
            <a:ext cx="4495143" cy="42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04674"/>
            <a:ext cx="6880500" cy="582900"/>
          </a:xfrm>
        </p:spPr>
        <p:txBody>
          <a:bodyPr/>
          <a:lstStyle/>
          <a:p>
            <a:r>
              <a:rPr lang="es-PE" sz="4400" dirty="0" smtClean="0"/>
              <a:t>Aplicación de prueba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41</a:t>
            </a:fld>
            <a:endParaRPr lang="es-PE"/>
          </a:p>
        </p:txBody>
      </p:sp>
      <p:sp>
        <p:nvSpPr>
          <p:cNvPr id="5" name="4 Rectángulo redondeado"/>
          <p:cNvSpPr/>
          <p:nvPr/>
        </p:nvSpPr>
        <p:spPr>
          <a:xfrm>
            <a:off x="1331640" y="1383618"/>
            <a:ext cx="2664296" cy="4680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dirty="0" smtClean="0">
                <a:latin typeface="Merriweather" charset="0"/>
              </a:rPr>
              <a:t>Compartir el código del aula con los estudiantes.</a:t>
            </a:r>
            <a:endParaRPr lang="es-PE" dirty="0">
              <a:latin typeface="Merriweather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971600" y="1383618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4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23630" t="12077" r="23542" b="80193"/>
          <a:stretch/>
        </p:blipFill>
        <p:spPr bwMode="auto">
          <a:xfrm>
            <a:off x="1012542" y="3078985"/>
            <a:ext cx="2964180" cy="462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Flecha derecha"/>
          <p:cNvSpPr/>
          <p:nvPr/>
        </p:nvSpPr>
        <p:spPr>
          <a:xfrm rot="5400000">
            <a:off x="3442757" y="2741832"/>
            <a:ext cx="314271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Elipse"/>
          <p:cNvSpPr/>
          <p:nvPr/>
        </p:nvSpPr>
        <p:spPr>
          <a:xfrm>
            <a:off x="5148064" y="1419622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5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3"/>
          <a:srcRect l="50855" t="17839" r="31063" b="37689"/>
          <a:stretch/>
        </p:blipFill>
        <p:spPr bwMode="auto">
          <a:xfrm>
            <a:off x="5940152" y="2389311"/>
            <a:ext cx="1872208" cy="1826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580112" y="1383618"/>
            <a:ext cx="2664296" cy="4680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dirty="0" smtClean="0">
                <a:latin typeface="Merriweather" charset="0"/>
              </a:rPr>
              <a:t>Guardar las respuestas al término de la prueba.</a:t>
            </a:r>
            <a:endParaRPr lang="es-PE" dirty="0">
              <a:latin typeface="Merriweather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5605690" y="2942520"/>
            <a:ext cx="314271" cy="360040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971600" y="2605531"/>
            <a:ext cx="3096344" cy="974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Rectángulo"/>
          <p:cNvSpPr/>
          <p:nvPr/>
        </p:nvSpPr>
        <p:spPr>
          <a:xfrm>
            <a:off x="5364088" y="2148209"/>
            <a:ext cx="2664354" cy="229574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Elipse">
            <a:hlinkClick r:id="rId4" action="ppaction://hlinksldjump"/>
          </p:cNvPr>
          <p:cNvSpPr/>
          <p:nvPr/>
        </p:nvSpPr>
        <p:spPr>
          <a:xfrm>
            <a:off x="8532440" y="4587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52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04674"/>
            <a:ext cx="6880500" cy="582900"/>
          </a:xfrm>
        </p:spPr>
        <p:txBody>
          <a:bodyPr/>
          <a:lstStyle/>
          <a:p>
            <a:r>
              <a:rPr lang="es-PE" sz="4400" dirty="0" smtClean="0"/>
              <a:t>Resultados </a:t>
            </a:r>
            <a:endParaRPr lang="es-PE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42</a:t>
            </a:fld>
            <a:endParaRPr lang="es-P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r="55750" b="81408"/>
          <a:stretch/>
        </p:blipFill>
        <p:spPr bwMode="auto">
          <a:xfrm>
            <a:off x="1521705" y="1509083"/>
            <a:ext cx="6074631" cy="5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76 Flecha abajo"/>
          <p:cNvSpPr/>
          <p:nvPr/>
        </p:nvSpPr>
        <p:spPr>
          <a:xfrm>
            <a:off x="6696614" y="1059582"/>
            <a:ext cx="539682" cy="379731"/>
          </a:xfrm>
          <a:prstGeom prst="down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43678" r="21387" b="39909"/>
          <a:stretch/>
        </p:blipFill>
        <p:spPr bwMode="auto">
          <a:xfrm>
            <a:off x="1570688" y="2641587"/>
            <a:ext cx="5976664" cy="91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76 Flecha abajo"/>
          <p:cNvSpPr/>
          <p:nvPr/>
        </p:nvSpPr>
        <p:spPr>
          <a:xfrm flipV="1">
            <a:off x="6156932" y="3651870"/>
            <a:ext cx="539682" cy="379731"/>
          </a:xfrm>
          <a:prstGeom prst="down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smtClean="0">
                <a:solidFill>
                  <a:srgbClr val="00B050"/>
                </a:solidFill>
              </a:rPr>
              <a:t>Actividad 2</a:t>
            </a:r>
            <a:endParaRPr lang="es-PE" sz="4800" dirty="0">
              <a:solidFill>
                <a:srgbClr val="00B05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43</a:t>
            </a:fld>
            <a:endParaRPr lang="es-P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8" t="18230" r="12079" b="52994"/>
          <a:stretch/>
        </p:blipFill>
        <p:spPr bwMode="auto">
          <a:xfrm>
            <a:off x="2483768" y="2643758"/>
            <a:ext cx="4146309" cy="238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33;p20"/>
          <p:cNvSpPr txBox="1">
            <a:spLocks/>
          </p:cNvSpPr>
          <p:nvPr/>
        </p:nvSpPr>
        <p:spPr>
          <a:xfrm>
            <a:off x="1155690" y="1380124"/>
            <a:ext cx="6296630" cy="54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Merriweather" charset="0"/>
                <a:cs typeface="Varela Round" charset="-79"/>
              </a:rPr>
              <a:t>Crear una prueba utilizando los dos tipos de respuestas vistos anteriormente,  desde la aplicación </a:t>
            </a:r>
            <a:r>
              <a:rPr lang="es-PE" sz="1600" dirty="0" err="1" smtClean="0">
                <a:latin typeface="Merriweather" charset="0"/>
                <a:cs typeface="Varela Round" charset="-79"/>
              </a:rPr>
              <a:t>Kahoot</a:t>
            </a:r>
            <a:r>
              <a:rPr lang="es-PE" sz="1600" dirty="0" smtClean="0">
                <a:latin typeface="Merriweather" charset="0"/>
                <a:cs typeface="Varela Round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38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935596" y="778536"/>
            <a:ext cx="7236804" cy="358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 redondeado"/>
          <p:cNvSpPr/>
          <p:nvPr/>
        </p:nvSpPr>
        <p:spPr>
          <a:xfrm>
            <a:off x="7092280" y="195485"/>
            <a:ext cx="1872208" cy="864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4 Grupo"/>
          <p:cNvGrpSpPr/>
          <p:nvPr/>
        </p:nvGrpSpPr>
        <p:grpSpPr>
          <a:xfrm>
            <a:off x="7164480" y="267574"/>
            <a:ext cx="1728000" cy="720000"/>
            <a:chOff x="4676494" y="1071867"/>
            <a:chExt cx="1983738" cy="864097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92" b="13189"/>
            <a:stretch/>
          </p:blipFill>
          <p:spPr>
            <a:xfrm>
              <a:off x="4676494" y="1071867"/>
              <a:ext cx="975626" cy="864097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8" t="-1338" r="-133" b="94"/>
            <a:stretch/>
          </p:blipFill>
          <p:spPr>
            <a:xfrm>
              <a:off x="5625114" y="1203598"/>
              <a:ext cx="1035118" cy="720000"/>
            </a:xfrm>
            <a:prstGeom prst="rect">
              <a:avLst/>
            </a:prstGeom>
          </p:spPr>
        </p:pic>
      </p:grpSp>
      <p:sp>
        <p:nvSpPr>
          <p:cNvPr id="9" name="Google Shape;272;p14"/>
          <p:cNvSpPr txBox="1">
            <a:spLocks/>
          </p:cNvSpPr>
          <p:nvPr/>
        </p:nvSpPr>
        <p:spPr>
          <a:xfrm>
            <a:off x="107504" y="4292270"/>
            <a:ext cx="2304256" cy="7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3000"/>
              <a:buFont typeface="Arvo"/>
              <a:buNone/>
              <a:defRPr sz="30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PE" sz="1500" b="1" dirty="0" smtClean="0">
                <a:solidFill>
                  <a:schemeClr val="bg1"/>
                </a:solidFill>
                <a:latin typeface="+mj-lt"/>
              </a:rPr>
              <a:t>VICERRECTORADO ACADÉMICO</a:t>
            </a:r>
            <a:endParaRPr lang="es-PE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181" b="35900"/>
          <a:stretch/>
        </p:blipFill>
        <p:spPr>
          <a:xfrm>
            <a:off x="935596" y="1066528"/>
            <a:ext cx="7236804" cy="17212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49"/>
          <a:stretch/>
        </p:blipFill>
        <p:spPr>
          <a:xfrm>
            <a:off x="179512" y="231590"/>
            <a:ext cx="792340" cy="900000"/>
          </a:xfrm>
          <a:prstGeom prst="rect">
            <a:avLst/>
          </a:prstGeom>
        </p:spPr>
      </p:pic>
      <p:sp>
        <p:nvSpPr>
          <p:cNvPr id="15" name="Google Shape;404;p38"/>
          <p:cNvSpPr txBox="1">
            <a:spLocks/>
          </p:cNvSpPr>
          <p:nvPr/>
        </p:nvSpPr>
        <p:spPr>
          <a:xfrm>
            <a:off x="1763688" y="3003798"/>
            <a:ext cx="208823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76200" indent="0" algn="ctr">
              <a:buFont typeface="Roboto Slab Light"/>
              <a:buNone/>
              <a:defRPr/>
            </a:pPr>
            <a:r>
              <a:rPr lang="nl-NL" sz="1500" b="1" dirty="0" smtClean="0">
                <a:solidFill>
                  <a:schemeClr val="accent1">
                    <a:lumMod val="75000"/>
                  </a:schemeClr>
                </a:solidFill>
                <a:latin typeface="Muli" charset="0"/>
                <a:ea typeface="Roboto Slab Light" charset="0"/>
              </a:rPr>
              <a:t>Teléfono 614 7800 anexo 435</a:t>
            </a:r>
            <a:endParaRPr lang="nl-NL" sz="1500" b="1" dirty="0">
              <a:solidFill>
                <a:schemeClr val="accent1">
                  <a:lumMod val="75000"/>
                </a:schemeClr>
              </a:solidFill>
              <a:latin typeface="Muli" charset="0"/>
              <a:ea typeface="Roboto Slab Light" charset="0"/>
            </a:endParaRPr>
          </a:p>
        </p:txBody>
      </p:sp>
      <p:sp>
        <p:nvSpPr>
          <p:cNvPr id="16" name="Google Shape;404;p38"/>
          <p:cNvSpPr txBox="1">
            <a:spLocks/>
          </p:cNvSpPr>
          <p:nvPr/>
        </p:nvSpPr>
        <p:spPr>
          <a:xfrm>
            <a:off x="5220072" y="3075807"/>
            <a:ext cx="2394418" cy="6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76200" indent="0" algn="ctr">
              <a:buFont typeface="Roboto Slab Light"/>
              <a:buNone/>
              <a:defRPr/>
            </a:pPr>
            <a:r>
              <a:rPr lang="nl-NL" sz="1500" b="1" u="sng" dirty="0" smtClean="0">
                <a:solidFill>
                  <a:schemeClr val="accent1">
                    <a:lumMod val="75000"/>
                  </a:schemeClr>
                </a:solidFill>
                <a:latin typeface="Muli" charset="0"/>
                <a:ea typeface="Roboto Slab Light" charset="0"/>
                <a:cs typeface="Calibri" pitchFamily="34" charset="0"/>
              </a:rPr>
              <a:t>uie@lamolina.edu.pe</a:t>
            </a:r>
          </a:p>
        </p:txBody>
      </p:sp>
      <p:sp>
        <p:nvSpPr>
          <p:cNvPr id="17" name="Google Shape;404;p38"/>
          <p:cNvSpPr txBox="1">
            <a:spLocks/>
          </p:cNvSpPr>
          <p:nvPr/>
        </p:nvSpPr>
        <p:spPr>
          <a:xfrm>
            <a:off x="1713384" y="3723878"/>
            <a:ext cx="5681228" cy="56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76200" indent="0" algn="ctr">
              <a:buFont typeface="Roboto Slab Light"/>
              <a:buNone/>
              <a:defRPr/>
            </a:pPr>
            <a:r>
              <a:rPr lang="nl-NL" sz="1500" b="1" u="sng" dirty="0" smtClean="0">
                <a:solidFill>
                  <a:schemeClr val="accent1">
                    <a:lumMod val="75000"/>
                  </a:schemeClr>
                </a:solidFill>
                <a:latin typeface="Muli" charset="0"/>
                <a:ea typeface="Roboto Slab Light" charset="0"/>
              </a:rPr>
              <a:t>www.lamolina.edu.pe/innovacioneducativa</a:t>
            </a:r>
          </a:p>
        </p:txBody>
      </p:sp>
      <p:sp>
        <p:nvSpPr>
          <p:cNvPr id="18" name="Google Shape;338;p37"/>
          <p:cNvSpPr/>
          <p:nvPr/>
        </p:nvSpPr>
        <p:spPr>
          <a:xfrm>
            <a:off x="5072944" y="3270997"/>
            <a:ext cx="363152" cy="257690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9;p37"/>
          <p:cNvSpPr/>
          <p:nvPr/>
        </p:nvSpPr>
        <p:spPr>
          <a:xfrm>
            <a:off x="1691680" y="3195013"/>
            <a:ext cx="237057" cy="397068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62;p37"/>
          <p:cNvSpPr/>
          <p:nvPr/>
        </p:nvSpPr>
        <p:spPr>
          <a:xfrm>
            <a:off x="2192172" y="3884040"/>
            <a:ext cx="363604" cy="343894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ln>
            <a:solidFill>
              <a:srgbClr val="61D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115616" y="915566"/>
            <a:ext cx="561662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3">
                    <a:lumMod val="75000"/>
                  </a:schemeClr>
                </a:solidFill>
              </a:rPr>
              <a:t>Reflexionemos…</a:t>
            </a:r>
            <a:endParaRPr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475656" y="2355726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 smtClean="0"/>
              <a:t>C</a:t>
            </a:r>
            <a:r>
              <a:rPr lang="en" dirty="0" smtClean="0"/>
              <a:t>omparte con el/la colega de tu costado las siguientes preguntas:</a:t>
            </a:r>
            <a:endParaRPr dirty="0"/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2" descr="Resultado de imagen para pregun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r="29510"/>
          <a:stretch/>
        </p:blipFill>
        <p:spPr bwMode="auto">
          <a:xfrm>
            <a:off x="6444208" y="505577"/>
            <a:ext cx="2520280" cy="14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>
            <a:spLocks noGrp="1"/>
          </p:cNvSpPr>
          <p:nvPr>
            <p:ph type="body" idx="1"/>
          </p:nvPr>
        </p:nvSpPr>
        <p:spPr>
          <a:xfrm>
            <a:off x="899592" y="923426"/>
            <a:ext cx="6912768" cy="2592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¿Cómo suele promover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la participación de sus estudiantes en </a:t>
            </a:r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clase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  <a:p>
            <a:pPr marL="101600" indent="0" algn="just">
              <a:buNone/>
            </a:pPr>
            <a:endParaRPr lang="es-PE" sz="1600" i="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¿Todos los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estudiantes suelen participar </a:t>
            </a:r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activamente en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sus clases? ¿De qué manera lo hacen?</a:t>
            </a:r>
          </a:p>
          <a:p>
            <a:pPr marL="101600" indent="0" algn="just">
              <a:buNone/>
            </a:pPr>
            <a:endParaRPr lang="es-PE" sz="1600" i="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¿Conoce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alguna(s) aplicación(es) </a:t>
            </a:r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que se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puede(n) </a:t>
            </a:r>
            <a:r>
              <a:rPr lang="es-PE" sz="1600" i="0" dirty="0">
                <a:solidFill>
                  <a:schemeClr val="tx1">
                    <a:lumMod val="75000"/>
                  </a:schemeClr>
                </a:solidFill>
              </a:rPr>
              <a:t>utilizar para promover la participación de los estudiantes en clase? </a:t>
            </a:r>
            <a:r>
              <a:rPr lang="es-PE" sz="1600" i="0" dirty="0" smtClean="0">
                <a:solidFill>
                  <a:schemeClr val="tx1">
                    <a:lumMod val="75000"/>
                  </a:schemeClr>
                </a:solidFill>
              </a:rPr>
              <a:t>¿Cuál es(son)?</a:t>
            </a:r>
            <a:endParaRPr lang="es-PE" sz="1600" i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22" name="Google Shape;1922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2" descr="Resultado de imagen de reunion profes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7854"/>
            <a:ext cx="3456384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2263173"/>
            <a:ext cx="6395700" cy="18927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FFFF"/>
                </a:solidFill>
              </a:rPr>
              <a:t>Aplicaciones para promover la participación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043608" y="627534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4000" dirty="0" smtClean="0"/>
              <a:t>Aplicaciones </a:t>
            </a:r>
            <a:r>
              <a:rPr lang="es-PE" sz="4000" dirty="0"/>
              <a:t>para promover la participación</a:t>
            </a:r>
            <a:endParaRPr sz="40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326822" y="1131833"/>
            <a:ext cx="667876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PE" sz="1400" dirty="0"/>
              <a:t>Google </a:t>
            </a:r>
            <a:r>
              <a:rPr lang="es-PE" sz="1400" dirty="0" err="1"/>
              <a:t>Classroom</a:t>
            </a:r>
            <a:r>
              <a:rPr lang="es-PE" sz="1400" dirty="0"/>
              <a:t> -&gt; </a:t>
            </a:r>
            <a:r>
              <a:rPr lang="es-PE" sz="1400" dirty="0" smtClean="0"/>
              <a:t>Foro</a:t>
            </a:r>
          </a:p>
          <a:p>
            <a:pPr>
              <a:lnSpc>
                <a:spcPct val="150000"/>
              </a:lnSpc>
            </a:pPr>
            <a:endParaRPr lang="es-PE" sz="1400" dirty="0"/>
          </a:p>
          <a:p>
            <a:pPr>
              <a:lnSpc>
                <a:spcPct val="150000"/>
              </a:lnSpc>
            </a:pPr>
            <a:r>
              <a:rPr lang="es-PE" sz="1400" dirty="0"/>
              <a:t>Google Drive -&gt; Trabajos </a:t>
            </a:r>
            <a:r>
              <a:rPr lang="es-PE" sz="1400" dirty="0" smtClean="0"/>
              <a:t>grupales</a:t>
            </a:r>
          </a:p>
          <a:p>
            <a:pPr>
              <a:lnSpc>
                <a:spcPct val="150000"/>
              </a:lnSpc>
            </a:pPr>
            <a:endParaRPr lang="es-PE" sz="1400" dirty="0"/>
          </a:p>
          <a:p>
            <a:pPr>
              <a:lnSpc>
                <a:spcPct val="150000"/>
              </a:lnSpc>
            </a:pPr>
            <a:r>
              <a:rPr lang="es-PE" sz="1400" dirty="0"/>
              <a:t>Google Formularios -&gt; Realizar </a:t>
            </a:r>
            <a:r>
              <a:rPr lang="es-PE" sz="1400" dirty="0" smtClean="0"/>
              <a:t>pruebas</a:t>
            </a:r>
          </a:p>
          <a:p>
            <a:pPr>
              <a:lnSpc>
                <a:spcPct val="150000"/>
              </a:lnSpc>
            </a:pPr>
            <a:endParaRPr lang="es-PE" sz="1400" dirty="0"/>
          </a:p>
          <a:p>
            <a:pPr>
              <a:lnSpc>
                <a:spcPct val="150000"/>
              </a:lnSpc>
            </a:pPr>
            <a:r>
              <a:rPr lang="es-PE" sz="1600" b="1" dirty="0" err="1"/>
              <a:t>Socrative</a:t>
            </a:r>
            <a:r>
              <a:rPr lang="es-PE" sz="1400" dirty="0"/>
              <a:t> -&gt; Realizar </a:t>
            </a:r>
            <a:r>
              <a:rPr lang="es-PE" sz="1400" dirty="0" smtClean="0"/>
              <a:t>preguntas y/o evaluaciones en tiempo real</a:t>
            </a:r>
          </a:p>
          <a:p>
            <a:pPr>
              <a:lnSpc>
                <a:spcPct val="150000"/>
              </a:lnSpc>
            </a:pPr>
            <a:endParaRPr lang="es-PE" sz="1400" dirty="0"/>
          </a:p>
          <a:p>
            <a:pPr>
              <a:lnSpc>
                <a:spcPct val="150000"/>
              </a:lnSpc>
            </a:pPr>
            <a:r>
              <a:rPr lang="es-PE" sz="1600" b="1" dirty="0" err="1"/>
              <a:t>Kahoot</a:t>
            </a:r>
            <a:r>
              <a:rPr lang="es-PE" sz="1600" b="1" dirty="0"/>
              <a:t>! </a:t>
            </a:r>
            <a:r>
              <a:rPr lang="es-PE" sz="1400" dirty="0"/>
              <a:t>-&gt; Realizar </a:t>
            </a:r>
            <a:r>
              <a:rPr lang="es-PE" sz="1400" dirty="0" smtClean="0"/>
              <a:t>preguntas y/o evaluaciones en tiempo real</a:t>
            </a:r>
            <a:endParaRPr lang="es-PE" sz="1400"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AutoShape 2" descr="Resultado de imagen para google cla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google clasro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Resultado de imagen para google clas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Resultado de imagen para google clasro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Resultado de imagen para google clasro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08" name="Picture 12" descr="Resultado de imagen para google clasr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16809" r="21971" b="23414"/>
          <a:stretch/>
        </p:blipFill>
        <p:spPr bwMode="auto">
          <a:xfrm>
            <a:off x="4355976" y="1213827"/>
            <a:ext cx="1224136" cy="9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Resultado de imagen para google dri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16" descr="Resultado de imagen para google dri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14" name="Picture 18" descr="Resultado de imagen para google dri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r="23753"/>
          <a:stretch/>
        </p:blipFill>
        <p:spPr bwMode="auto">
          <a:xfrm>
            <a:off x="7192022" y="1063606"/>
            <a:ext cx="1152128" cy="10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n para google formular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63" y="1601654"/>
            <a:ext cx="1298119" cy="10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4" descr="Resultado de imagen para kahoo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22" name="Picture 26" descr="Resultado de imagen para kah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06" y="4154894"/>
            <a:ext cx="2033582" cy="8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315" r="27548" b="43562"/>
          <a:stretch/>
        </p:blipFill>
        <p:spPr bwMode="auto">
          <a:xfrm>
            <a:off x="6815373" y="3147814"/>
            <a:ext cx="2040615" cy="8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>
            <a:spLocks noGrp="1"/>
          </p:cNvSpPr>
          <p:nvPr>
            <p:ph type="body" idx="1"/>
          </p:nvPr>
        </p:nvSpPr>
        <p:spPr>
          <a:xfrm>
            <a:off x="611560" y="1563638"/>
            <a:ext cx="6984776" cy="2016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es-PE" sz="1600" dirty="0"/>
              <a:t>Herramienta online que funciona como gestor de la </a:t>
            </a:r>
            <a:r>
              <a:rPr lang="es-PE" sz="1600" dirty="0">
                <a:solidFill>
                  <a:schemeClr val="accent1">
                    <a:lumMod val="75000"/>
                  </a:schemeClr>
                </a:solidFill>
              </a:rPr>
              <a:t>participación</a:t>
            </a:r>
            <a:r>
              <a:rPr lang="es-PE" sz="1600" dirty="0"/>
              <a:t> de los estudiantes </a:t>
            </a:r>
            <a:r>
              <a:rPr lang="es-PE" sz="1600" dirty="0">
                <a:solidFill>
                  <a:schemeClr val="accent1">
                    <a:lumMod val="75000"/>
                  </a:schemeClr>
                </a:solidFill>
              </a:rPr>
              <a:t>en el aula en tiempo real</a:t>
            </a:r>
            <a:r>
              <a:rPr lang="es-PE" sz="1600" dirty="0" smtClean="0"/>
              <a:t>.</a:t>
            </a:r>
          </a:p>
          <a:p>
            <a:pPr marL="285750" indent="-285750" algn="just"/>
            <a:r>
              <a:rPr lang="es-ES" sz="1600" dirty="0" smtClean="0"/>
              <a:t>Permite realizar test, evaluaciones, actividades, etc. Asimismo, dichos datos </a:t>
            </a:r>
            <a:r>
              <a:rPr lang="es-ES" sz="1600" dirty="0" smtClean="0"/>
              <a:t>pueden </a:t>
            </a:r>
            <a:r>
              <a:rPr lang="es-ES" sz="1600" dirty="0"/>
              <a:t> </a:t>
            </a:r>
            <a:r>
              <a:rPr lang="es-ES" sz="1600" dirty="0" smtClean="0"/>
              <a:t>ser manejados fácilmente por el </a:t>
            </a:r>
            <a:r>
              <a:rPr lang="es-ES" sz="1600" dirty="0" smtClean="0"/>
              <a:t>docente</a:t>
            </a:r>
            <a:r>
              <a:rPr lang="es-ES" sz="1600" dirty="0" smtClean="0"/>
              <a:t>. </a:t>
            </a:r>
          </a:p>
          <a:p>
            <a:pPr marL="285750" indent="-285750" algn="just"/>
            <a:r>
              <a:rPr lang="es-ES" sz="1600" dirty="0" smtClean="0"/>
              <a:t>Existen dos apps para su respectivo acceso: una para el docente y una para el </a:t>
            </a:r>
            <a:r>
              <a:rPr lang="es-ES" sz="1600" dirty="0" smtClean="0"/>
              <a:t>estudiante.</a:t>
            </a:r>
            <a:endParaRPr lang="es-PE" sz="1600" dirty="0" smtClean="0"/>
          </a:p>
          <a:p>
            <a:pPr marL="0" lvl="0" indent="0">
              <a:buNone/>
            </a:pPr>
            <a:endParaRPr lang="es-PE" sz="1600" dirty="0" smtClean="0"/>
          </a:p>
        </p:txBody>
      </p:sp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6880500" cy="7989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chemeClr val="accent3"/>
                </a:solidFill>
              </a:rPr>
              <a:t>APP:</a:t>
            </a:r>
            <a:r>
              <a:rPr lang="en" sz="8000" dirty="0" smtClean="0">
                <a:solidFill>
                  <a:srgbClr val="00B0F0"/>
                </a:solidFill>
              </a:rPr>
              <a:t> Socrative</a:t>
            </a:r>
            <a:endParaRPr sz="8000" dirty="0">
              <a:solidFill>
                <a:srgbClr val="00B0F0"/>
              </a:solidFill>
            </a:endParaRPr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22" descr="Resultado de imagen para soc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9862"/>
            <a:ext cx="3960440" cy="13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830</Words>
  <Application>Microsoft Office PowerPoint</Application>
  <PresentationFormat>Presentación en pantalla (16:9)</PresentationFormat>
  <Paragraphs>209</Paragraphs>
  <Slides>44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Arvo</vt:lpstr>
      <vt:lpstr>Roboto Slab Light</vt:lpstr>
      <vt:lpstr>Merriweather</vt:lpstr>
      <vt:lpstr>Amatic SC</vt:lpstr>
      <vt:lpstr>Wingdings</vt:lpstr>
      <vt:lpstr>Calibri</vt:lpstr>
      <vt:lpstr>Muli</vt:lpstr>
      <vt:lpstr>Varela Round</vt:lpstr>
      <vt:lpstr>Nathaniel template</vt:lpstr>
      <vt:lpstr>“SOMOS MOLINEROS, SOMOS PUNTUALES”</vt:lpstr>
      <vt:lpstr>Taller  Aplicaciones para promover la participación</vt:lpstr>
      <vt:lpstr>Objetivos de la sesión</vt:lpstr>
      <vt:lpstr>certificación</vt:lpstr>
      <vt:lpstr>Reflexionemos…</vt:lpstr>
      <vt:lpstr>Presentación de PowerPoint</vt:lpstr>
      <vt:lpstr>Aplicaciones para promover la participación</vt:lpstr>
      <vt:lpstr>Aplicaciones para promover la participación</vt:lpstr>
      <vt:lpstr>APP: Socrative</vt:lpstr>
      <vt:lpstr>Ventajas de usar socrative</vt:lpstr>
      <vt:lpstr>Pasos para utilizar Socrative</vt:lpstr>
      <vt:lpstr>Pasos para utilizar Socrative</vt:lpstr>
      <vt:lpstr>Acceso a Socrative</vt:lpstr>
      <vt:lpstr>Gestión de clase</vt:lpstr>
      <vt:lpstr>Gestión de prueba</vt:lpstr>
      <vt:lpstr>Gestión de prueba</vt:lpstr>
      <vt:lpstr>Gestión de prueba</vt:lpstr>
      <vt:lpstr>Gestión de prueba</vt:lpstr>
      <vt:lpstr>Gestión de prueba</vt:lpstr>
      <vt:lpstr>Aplicación de prueba</vt:lpstr>
      <vt:lpstr>Aplicación de prueba</vt:lpstr>
      <vt:lpstr>Aplicación de prueba</vt:lpstr>
      <vt:lpstr>Resultados</vt:lpstr>
      <vt:lpstr>Resultados</vt:lpstr>
      <vt:lpstr>Ahora, manos a la obra…</vt:lpstr>
      <vt:lpstr>Actividad 1</vt:lpstr>
      <vt:lpstr>Presentación de PowerPoint</vt:lpstr>
      <vt:lpstr>Ventajas de usar kahoot</vt:lpstr>
      <vt:lpstr>Pasos para utilizar Kahoot!</vt:lpstr>
      <vt:lpstr>Pasos para utilizar Kahoot!</vt:lpstr>
      <vt:lpstr>Acceso a Kahoot!</vt:lpstr>
      <vt:lpstr>Gestión de prueba</vt:lpstr>
      <vt:lpstr>Gestión de prueba</vt:lpstr>
      <vt:lpstr>Gestión de prueba</vt:lpstr>
      <vt:lpstr>Gestión de prueba</vt:lpstr>
      <vt:lpstr>Gestión de prueba</vt:lpstr>
      <vt:lpstr>Gestión de prueba</vt:lpstr>
      <vt:lpstr>Gestión de prueba</vt:lpstr>
      <vt:lpstr>Aplicación de prueba</vt:lpstr>
      <vt:lpstr>Aplicación de prueba</vt:lpstr>
      <vt:lpstr>Aplicación de prueba</vt:lpstr>
      <vt:lpstr>Resultados </vt:lpstr>
      <vt:lpstr>Actividad 2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IRIS CABREJOS</dc:creator>
  <cp:lastModifiedBy>UIE004</cp:lastModifiedBy>
  <cp:revision>92</cp:revision>
  <dcterms:modified xsi:type="dcterms:W3CDTF">2020-02-26T21:32:24Z</dcterms:modified>
</cp:coreProperties>
</file>